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57" r:id="rId3"/>
    <p:sldId id="258" r:id="rId4"/>
    <p:sldId id="259" r:id="rId5"/>
    <p:sldId id="262" r:id="rId6"/>
    <p:sldId id="261" r:id="rId7"/>
    <p:sldId id="265" r:id="rId8"/>
    <p:sldId id="263" r:id="rId9"/>
    <p:sldId id="264" r:id="rId10"/>
    <p:sldId id="280" r:id="rId11"/>
    <p:sldId id="297" r:id="rId12"/>
    <p:sldId id="282" r:id="rId13"/>
    <p:sldId id="299" r:id="rId14"/>
    <p:sldId id="300" r:id="rId15"/>
    <p:sldId id="334" r:id="rId16"/>
    <p:sldId id="335" r:id="rId17"/>
    <p:sldId id="336" r:id="rId18"/>
    <p:sldId id="287" r:id="rId19"/>
    <p:sldId id="329" r:id="rId20"/>
    <p:sldId id="330" r:id="rId21"/>
    <p:sldId id="266" r:id="rId22"/>
    <p:sldId id="267" r:id="rId23"/>
    <p:sldId id="269" r:id="rId24"/>
    <p:sldId id="271" r:id="rId25"/>
    <p:sldId id="272" r:id="rId26"/>
    <p:sldId id="298" r:id="rId27"/>
    <p:sldId id="304" r:id="rId28"/>
    <p:sldId id="305" r:id="rId29"/>
    <p:sldId id="306" r:id="rId30"/>
    <p:sldId id="311" r:id="rId31"/>
    <p:sldId id="312" r:id="rId32"/>
    <p:sldId id="313" r:id="rId33"/>
    <p:sldId id="273" r:id="rId34"/>
    <p:sldId id="274" r:id="rId35"/>
    <p:sldId id="275" r:id="rId36"/>
    <p:sldId id="276" r:id="rId37"/>
    <p:sldId id="303" r:id="rId38"/>
    <p:sldId id="327" r:id="rId39"/>
    <p:sldId id="328" r:id="rId40"/>
    <p:sldId id="308" r:id="rId41"/>
    <p:sldId id="309" r:id="rId42"/>
    <p:sldId id="310" r:id="rId43"/>
    <p:sldId id="277" r:id="rId44"/>
    <p:sldId id="301" r:id="rId45"/>
    <p:sldId id="302" r:id="rId46"/>
    <p:sldId id="314" r:id="rId47"/>
    <p:sldId id="315" r:id="rId48"/>
    <p:sldId id="268" r:id="rId49"/>
    <p:sldId id="278" r:id="rId50"/>
    <p:sldId id="279" r:id="rId51"/>
    <p:sldId id="281" r:id="rId52"/>
    <p:sldId id="285" r:id="rId53"/>
    <p:sldId id="286" r:id="rId54"/>
    <p:sldId id="284" r:id="rId55"/>
    <p:sldId id="283" r:id="rId56"/>
    <p:sldId id="288" r:id="rId57"/>
    <p:sldId id="289" r:id="rId58"/>
    <p:sldId id="290" r:id="rId59"/>
    <p:sldId id="291" r:id="rId60"/>
    <p:sldId id="292" r:id="rId61"/>
    <p:sldId id="325" r:id="rId62"/>
    <p:sldId id="270" r:id="rId63"/>
    <p:sldId id="324" r:id="rId64"/>
    <p:sldId id="294" r:id="rId65"/>
    <p:sldId id="295" r:id="rId66"/>
    <p:sldId id="296" r:id="rId67"/>
    <p:sldId id="316" r:id="rId68"/>
    <p:sldId id="293" r:id="rId69"/>
    <p:sldId id="317" r:id="rId70"/>
    <p:sldId id="323" r:id="rId71"/>
    <p:sldId id="321" r:id="rId72"/>
    <p:sldId id="318" r:id="rId73"/>
    <p:sldId id="319" r:id="rId74"/>
    <p:sldId id="320" r:id="rId75"/>
    <p:sldId id="322" r:id="rId76"/>
    <p:sldId id="331" r:id="rId77"/>
    <p:sldId id="332" r:id="rId78"/>
    <p:sldId id="333" r:id="rId79"/>
    <p:sldId id="326" r:id="rId80"/>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8" d="100"/>
          <a:sy n="88" d="100"/>
        </p:scale>
        <p:origin x="494"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slide" Target="slides/slide62.xml"/><Relationship Id="rId68" Type="http://schemas.openxmlformats.org/officeDocument/2006/relationships/slide" Target="slides/slide67.xml"/><Relationship Id="rId84" Type="http://schemas.openxmlformats.org/officeDocument/2006/relationships/tableStyles" Target="tableStyles.xml"/><Relationship Id="rId16" Type="http://schemas.openxmlformats.org/officeDocument/2006/relationships/slide" Target="slides/slide15.xml"/><Relationship Id="rId11" Type="http://schemas.openxmlformats.org/officeDocument/2006/relationships/slide" Target="slides/slide10.xml"/><Relationship Id="rId32" Type="http://schemas.openxmlformats.org/officeDocument/2006/relationships/slide" Target="slides/slide31.xml"/><Relationship Id="rId37" Type="http://schemas.openxmlformats.org/officeDocument/2006/relationships/slide" Target="slides/slide36.xml"/><Relationship Id="rId53" Type="http://schemas.openxmlformats.org/officeDocument/2006/relationships/slide" Target="slides/slide52.xml"/><Relationship Id="rId58" Type="http://schemas.openxmlformats.org/officeDocument/2006/relationships/slide" Target="slides/slide57.xml"/><Relationship Id="rId74" Type="http://schemas.openxmlformats.org/officeDocument/2006/relationships/slide" Target="slides/slide73.xml"/><Relationship Id="rId79" Type="http://schemas.openxmlformats.org/officeDocument/2006/relationships/slide" Target="slides/slide78.xml"/><Relationship Id="rId5" Type="http://schemas.openxmlformats.org/officeDocument/2006/relationships/slide" Target="slides/slide4.xml"/><Relationship Id="rId61" Type="http://schemas.openxmlformats.org/officeDocument/2006/relationships/slide" Target="slides/slide60.xml"/><Relationship Id="rId82"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slide" Target="slides/slide68.xml"/><Relationship Id="rId77" Type="http://schemas.openxmlformats.org/officeDocument/2006/relationships/slide" Target="slides/slide76.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80" Type="http://schemas.openxmlformats.org/officeDocument/2006/relationships/slide" Target="slides/slide79.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slide" Target="slides/slide69.xml"/><Relationship Id="rId75" Type="http://schemas.openxmlformats.org/officeDocument/2006/relationships/slide" Target="slides/slide74.xml"/><Relationship Id="rId83"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openxmlformats.org/officeDocument/2006/relationships/slide" Target="slides/slide72.xml"/><Relationship Id="rId78" Type="http://schemas.openxmlformats.org/officeDocument/2006/relationships/slide" Target="slides/slide77.xml"/><Relationship Id="rId8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 Id="rId76" Type="http://schemas.openxmlformats.org/officeDocument/2006/relationships/slide" Target="slides/slide75.xml"/><Relationship Id="rId7" Type="http://schemas.openxmlformats.org/officeDocument/2006/relationships/slide" Target="slides/slide6.xml"/><Relationship Id="rId71" Type="http://schemas.openxmlformats.org/officeDocument/2006/relationships/slide" Target="slides/slide70.xml"/><Relationship Id="rId2" Type="http://schemas.openxmlformats.org/officeDocument/2006/relationships/slide" Target="slides/slide1.xml"/><Relationship Id="rId29" Type="http://schemas.openxmlformats.org/officeDocument/2006/relationships/slide" Target="slides/slide28.xml"/><Relationship Id="rId24" Type="http://schemas.openxmlformats.org/officeDocument/2006/relationships/slide" Target="slides/slide23.xml"/><Relationship Id="rId40" Type="http://schemas.openxmlformats.org/officeDocument/2006/relationships/slide" Target="slides/slide39.xml"/><Relationship Id="rId45" Type="http://schemas.openxmlformats.org/officeDocument/2006/relationships/slide" Target="slides/slide44.xml"/><Relationship Id="rId66" Type="http://schemas.openxmlformats.org/officeDocument/2006/relationships/slide" Target="slides/slide65.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Címdia">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hu-HU" smtClean="0"/>
              <a:t>Mintacím szerkesztése</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hu-HU" smtClean="0"/>
              <a:t>Kattintson ide az alcím mintájának szerkesztéséhez</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Cím és tartalom">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hu-HU" smtClean="0"/>
              <a:t>Mintacím szerkesztése</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zakaszfejléc">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hu-HU" smtClean="0"/>
              <a:t>Mintacím szerkesztése</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tartalomrész">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hu-HU" smtClean="0"/>
              <a:t>Mintacím szerkesztése</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Összehasonlítás">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hu-HU" smtClean="0"/>
              <a:t>Mintacím szerkesztése</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hu-HU" smtClean="0"/>
              <a:t>Mintaszöveg szerkesztése</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7" name="Date Placeholder 6"/>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Csak cím">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Date Placeholder 2"/>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Üres">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Tartalomrész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hu-HU" smtClean="0"/>
              <a:t>Mintacím szerkesztése</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Kép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hu-HU" smtClean="0"/>
              <a:t>Mintacím szerkesztése</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hu-HU" smtClean="0"/>
              <a:t>Kép beszúrásához kattintson az ikonra</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Cím és képaláírás">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hu-HU" smtClean="0"/>
              <a:t>Mintacím szerkesztése</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Idézet képaláírással">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smtClean="0"/>
              <a:t>Mintacím szerkesztése</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smtClean="0"/>
              <a:t>Mintaszöveg szerkesztése</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hu-HU" smtClean="0"/>
              <a:t>Mintaszöveg szerkesztése</a:t>
            </a:r>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D57F1E4F-1CFF-5643-939E-217C01CDF565}" type="slidenum">
              <a:rPr lang="en-US" dirty="0"/>
              <a:pPr/>
              <a:t>‹#›</a:t>
            </a:fld>
            <a:endParaRPr lang="en-US" dirty="0"/>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évkártya">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hu-HU" smtClean="0"/>
              <a:t>Mintacím szerkesztése</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évkártya idézettel">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hu-HU" smtClean="0"/>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smtClean="0"/>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Igaz vagy hamis">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hu-HU" smtClean="0"/>
              <a:t>Mintacím szerkesztése</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hu-HU" smtClean="0"/>
              <a:t>Mintaszöveg szerkesztése</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hu-HU" smtClean="0"/>
              <a:t>Mintaszöveg szerkesztése</a:t>
            </a:r>
          </a:p>
        </p:txBody>
      </p:sp>
      <p:sp>
        <p:nvSpPr>
          <p:cNvPr id="5" name="Date Placeholder 4"/>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D57F1E4F-1CFF-5643-939E-217C01CDF56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Cím és függőleges szöve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hu-HU" smtClean="0"/>
              <a:t>Mintacím szerkesztése</a:t>
            </a:r>
            <a:endParaRPr lang="en-US" dirty="0"/>
          </a:p>
        </p:txBody>
      </p:sp>
      <p:sp>
        <p:nvSpPr>
          <p:cNvPr id="3" name="Vertical Text Placeholder 2"/>
          <p:cNvSpPr>
            <a:spLocks noGrp="1"/>
          </p:cNvSpPr>
          <p:nvPr>
            <p:ph type="body" orient="vert" idx="1"/>
          </p:nvPr>
        </p:nvSpPr>
        <p:spPr/>
        <p:txBody>
          <a:bodyPr vert="eaVert" ancho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Függőleges cím és szöveg">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hu-HU" smtClean="0"/>
              <a:t>Mintacím szerkesztése</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10"/>
          </p:nvPr>
        </p:nvSpPr>
        <p:spPr/>
        <p:txBody>
          <a:bodyPr/>
          <a:lstStyle/>
          <a:p>
            <a:fld id="{B61BEF0D-F0BB-DE4B-95CE-6DB70DBA9567}" type="datetimeFigureOut">
              <a:rPr lang="en-US" dirty="0"/>
              <a:pPr/>
              <a:t>11/11/2025</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D57F1E4F-1CFF-5643-939E-217C01CDF565}" type="slidenum">
              <a:rPr lang="en-US" dirty="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hu-HU" smtClean="0"/>
              <a:t>Mintacím szerkesztése</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hu-HU" smtClean="0"/>
              <a:t>Mintaszöveg szerkesztése</a:t>
            </a:r>
          </a:p>
          <a:p>
            <a:pPr lvl="1"/>
            <a:r>
              <a:rPr lang="hu-HU" smtClean="0"/>
              <a:t>Második szint</a:t>
            </a:r>
          </a:p>
          <a:p>
            <a:pPr lvl="2"/>
            <a:r>
              <a:rPr lang="hu-HU" smtClean="0"/>
              <a:t>Harmadik szint</a:t>
            </a:r>
          </a:p>
          <a:p>
            <a:pPr lvl="3"/>
            <a:r>
              <a:rPr lang="hu-HU" smtClean="0"/>
              <a:t>Negyedik szint</a:t>
            </a:r>
          </a:p>
          <a:p>
            <a:pPr lvl="4"/>
            <a:r>
              <a:rPr lang="hu-HU" smtClean="0"/>
              <a:t>Ötödik szint</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B61BEF0D-F0BB-DE4B-95CE-6DB70DBA9567}" type="datetimeFigureOut">
              <a:rPr lang="en-US" dirty="0"/>
              <a:pPr/>
              <a:t>11/11/2025</a:t>
            </a:fld>
            <a:endParaRPr lang="en-US" dirty="0"/>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D57F1E4F-1CFF-5643-939E-217C01CDF56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2" r:id="rId12"/>
    <p:sldLayoutId id="2147483663" r:id="rId13"/>
    <p:sldLayoutId id="2147483664" r:id="rId14"/>
    <p:sldLayoutId id="2147483658" r:id="rId15"/>
    <p:sldLayoutId id="2147483659"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9.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ctrTitle"/>
          </p:nvPr>
        </p:nvSpPr>
        <p:spPr>
          <a:xfrm>
            <a:off x="2449876" y="1861457"/>
            <a:ext cx="8915399" cy="2262781"/>
          </a:xfrm>
        </p:spPr>
        <p:txBody>
          <a:bodyPr/>
          <a:lstStyle/>
          <a:p>
            <a:pPr algn="ctr"/>
            <a:r>
              <a:rPr lang="hu-HU" b="1" dirty="0"/>
              <a:t>Vállalkozói alapok és </a:t>
            </a:r>
            <a:r>
              <a:rPr lang="hu-HU" b="1" dirty="0" smtClean="0"/>
              <a:t>attitűd</a:t>
            </a:r>
            <a:endParaRPr lang="hu-HU" dirty="0"/>
          </a:p>
        </p:txBody>
      </p:sp>
    </p:spTree>
    <p:extLst>
      <p:ext uri="{BB962C8B-B14F-4D97-AF65-F5344CB8AC3E}">
        <p14:creationId xmlns:p14="http://schemas.microsoft.com/office/powerpoint/2010/main" val="1515068202"/>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19200" y="1323703"/>
            <a:ext cx="10345784" cy="4154984"/>
          </a:xfrm>
          <a:prstGeom prst="rect">
            <a:avLst/>
          </a:prstGeom>
        </p:spPr>
        <p:txBody>
          <a:bodyPr wrap="square">
            <a:spAutoFit/>
          </a:bodyPr>
          <a:lstStyle/>
          <a:p>
            <a:r>
              <a:rPr lang="hu-HU" sz="4400" b="1" dirty="0">
                <a:solidFill>
                  <a:srgbClr val="222222"/>
                </a:solidFill>
              </a:rPr>
              <a:t>Vállalkozói alapok és </a:t>
            </a:r>
            <a:r>
              <a:rPr lang="hu-HU" sz="4400" b="1" dirty="0" smtClean="0">
                <a:solidFill>
                  <a:srgbClr val="222222"/>
                </a:solidFill>
              </a:rPr>
              <a:t>attitűd</a:t>
            </a:r>
          </a:p>
          <a:p>
            <a:r>
              <a:rPr lang="hu-HU" sz="4400" dirty="0"/>
              <a:t/>
            </a:r>
            <a:br>
              <a:rPr lang="hu-HU" sz="4400" dirty="0"/>
            </a:br>
            <a:r>
              <a:rPr lang="hu-HU" sz="4400" dirty="0">
                <a:solidFill>
                  <a:srgbClr val="222222"/>
                </a:solidFill>
              </a:rPr>
              <a:t>A vállalkozói szemlélet és motiváció </a:t>
            </a:r>
            <a:r>
              <a:rPr lang="hu-HU" sz="4400" dirty="0"/>
              <a:t/>
            </a:r>
            <a:br>
              <a:rPr lang="hu-HU" sz="4400" dirty="0"/>
            </a:br>
            <a:r>
              <a:rPr lang="hu-HU" sz="4400" dirty="0">
                <a:solidFill>
                  <a:srgbClr val="222222"/>
                </a:solidFill>
              </a:rPr>
              <a:t>A vállalkozói attitűd </a:t>
            </a:r>
            <a:r>
              <a:rPr lang="hu-HU" sz="4400" dirty="0"/>
              <a:t/>
            </a:r>
            <a:br>
              <a:rPr lang="hu-HU" sz="4400" dirty="0"/>
            </a:br>
            <a:r>
              <a:rPr lang="hu-HU" sz="4400" dirty="0">
                <a:solidFill>
                  <a:srgbClr val="222222"/>
                </a:solidFill>
              </a:rPr>
              <a:t>Vállalkozási formák </a:t>
            </a:r>
            <a:r>
              <a:rPr lang="hu-HU" sz="4400" dirty="0" smtClean="0">
                <a:solidFill>
                  <a:srgbClr val="222222"/>
                </a:solidFill>
              </a:rPr>
              <a:t>:</a:t>
            </a:r>
            <a:br>
              <a:rPr lang="hu-HU" sz="4400" dirty="0" smtClean="0">
                <a:solidFill>
                  <a:srgbClr val="222222"/>
                </a:solidFill>
              </a:rPr>
            </a:br>
            <a:r>
              <a:rPr lang="hu-HU" sz="4400" dirty="0" smtClean="0">
                <a:solidFill>
                  <a:srgbClr val="222222"/>
                </a:solidFill>
              </a:rPr>
              <a:t>  </a:t>
            </a:r>
            <a:r>
              <a:rPr lang="hu-HU" sz="4400" dirty="0">
                <a:solidFill>
                  <a:srgbClr val="222222"/>
                </a:solidFill>
              </a:rPr>
              <a:t>egyéni vállalkozás, Bt., Kft.</a:t>
            </a:r>
            <a:endParaRPr lang="hu-HU" sz="4400" dirty="0"/>
          </a:p>
        </p:txBody>
      </p:sp>
    </p:spTree>
    <p:extLst>
      <p:ext uri="{BB962C8B-B14F-4D97-AF65-F5344CB8AC3E}">
        <p14:creationId xmlns:p14="http://schemas.microsoft.com/office/powerpoint/2010/main" val="2873746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645919" y="383177"/>
            <a:ext cx="9614264" cy="5786199"/>
          </a:xfrm>
          <a:prstGeom prst="rect">
            <a:avLst/>
          </a:prstGeom>
        </p:spPr>
        <p:txBody>
          <a:bodyPr wrap="square">
            <a:spAutoFit/>
          </a:bodyPr>
          <a:lstStyle/>
          <a:p>
            <a:endParaRPr lang="hu-HU" b="1" dirty="0">
              <a:solidFill>
                <a:srgbClr val="222222"/>
              </a:solidFill>
              <a:latin typeface="Arial" panose="020B0604020202020204" pitchFamily="34" charset="0"/>
            </a:endParaRPr>
          </a:p>
          <a:p>
            <a:r>
              <a:rPr lang="hu-HU" sz="4400" dirty="0" smtClean="0"/>
              <a:t>1. Bemutatkozás, keretek</a:t>
            </a:r>
            <a:endParaRPr lang="hu-HU" sz="4400" dirty="0"/>
          </a:p>
          <a:p>
            <a:endParaRPr lang="hu-HU" sz="4400" dirty="0"/>
          </a:p>
          <a:p>
            <a:r>
              <a:rPr lang="hu-HU" sz="4400" dirty="0" smtClean="0"/>
              <a:t>2. Vállalkozói szemlélet és   </a:t>
            </a:r>
          </a:p>
          <a:p>
            <a:r>
              <a:rPr lang="hu-HU" sz="4400" dirty="0"/>
              <a:t> </a:t>
            </a:r>
            <a:r>
              <a:rPr lang="hu-HU" sz="4400" dirty="0" smtClean="0"/>
              <a:t>      motiváció</a:t>
            </a:r>
            <a:endParaRPr lang="hu-HU" sz="4400" dirty="0"/>
          </a:p>
          <a:p>
            <a:endParaRPr lang="hu-HU" sz="4400" dirty="0"/>
          </a:p>
          <a:p>
            <a:r>
              <a:rPr lang="hu-HU" sz="4400" dirty="0" smtClean="0"/>
              <a:t>3. Vállalkozói Attitűd</a:t>
            </a:r>
            <a:endParaRPr lang="hu-HU" sz="4400" dirty="0"/>
          </a:p>
          <a:p>
            <a:endParaRPr lang="hu-HU" sz="4400" dirty="0"/>
          </a:p>
          <a:p>
            <a:r>
              <a:rPr lang="hu-HU" sz="4400" dirty="0" smtClean="0"/>
              <a:t>4</a:t>
            </a:r>
            <a:r>
              <a:rPr lang="hu-HU" sz="4400" dirty="0"/>
              <a:t>. </a:t>
            </a:r>
            <a:r>
              <a:rPr lang="hu-HU" sz="4400" dirty="0" smtClean="0"/>
              <a:t>Vállalkozási formák</a:t>
            </a:r>
            <a:endParaRPr lang="hu-HU" sz="4400" dirty="0"/>
          </a:p>
        </p:txBody>
      </p:sp>
    </p:spTree>
    <p:extLst>
      <p:ext uri="{BB962C8B-B14F-4D97-AF65-F5344CB8AC3E}">
        <p14:creationId xmlns:p14="http://schemas.microsoft.com/office/powerpoint/2010/main" val="392965589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19199" y="2325189"/>
            <a:ext cx="10972801" cy="2739211"/>
          </a:xfrm>
          <a:prstGeom prst="rect">
            <a:avLst/>
          </a:prstGeom>
        </p:spPr>
        <p:txBody>
          <a:bodyPr wrap="square">
            <a:spAutoFit/>
          </a:bodyPr>
          <a:lstStyle/>
          <a:p>
            <a:endParaRPr lang="hu-HU" b="1" dirty="0">
              <a:solidFill>
                <a:srgbClr val="222222"/>
              </a:solidFill>
              <a:latin typeface="Arial" panose="020B0604020202020204" pitchFamily="34" charset="0"/>
            </a:endParaRPr>
          </a:p>
          <a:p>
            <a:pPr algn="ctr"/>
            <a:r>
              <a:rPr lang="hu-HU" sz="6600" dirty="0"/>
              <a:t>1. Bemutatkozás, keretek</a:t>
            </a:r>
          </a:p>
          <a:p>
            <a:r>
              <a:rPr lang="hu-HU" sz="4400" dirty="0" smtClean="0"/>
              <a:t/>
            </a:r>
            <a:br>
              <a:rPr lang="hu-HU" sz="4400" dirty="0" smtClean="0"/>
            </a:br>
            <a:endParaRPr lang="hu-HU" sz="4400" dirty="0"/>
          </a:p>
        </p:txBody>
      </p:sp>
    </p:spTree>
    <p:extLst>
      <p:ext uri="{BB962C8B-B14F-4D97-AF65-F5344CB8AC3E}">
        <p14:creationId xmlns:p14="http://schemas.microsoft.com/office/powerpoint/2010/main" val="344792428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698171" y="1053737"/>
            <a:ext cx="9614264" cy="3077766"/>
          </a:xfrm>
          <a:prstGeom prst="rect">
            <a:avLst/>
          </a:prstGeom>
        </p:spPr>
        <p:txBody>
          <a:bodyPr wrap="square">
            <a:spAutoFit/>
          </a:bodyPr>
          <a:lstStyle/>
          <a:p>
            <a:endParaRPr lang="hu-HU" b="1" dirty="0">
              <a:solidFill>
                <a:srgbClr val="222222"/>
              </a:solidFill>
              <a:latin typeface="Arial" panose="020B0604020202020204" pitchFamily="34" charset="0"/>
            </a:endParaRPr>
          </a:p>
          <a:p>
            <a:r>
              <a:rPr lang="hu-HU" sz="4400" dirty="0" smtClean="0"/>
              <a:t/>
            </a:r>
            <a:br>
              <a:rPr lang="hu-HU" sz="4400" dirty="0" smtClean="0"/>
            </a:br>
            <a:r>
              <a:rPr lang="hu-HU" sz="4400" dirty="0" smtClean="0"/>
              <a:t>- adminisztráció</a:t>
            </a:r>
          </a:p>
          <a:p>
            <a:pPr marL="571500" indent="-571500">
              <a:buFontTx/>
              <a:buChar char="-"/>
            </a:pPr>
            <a:r>
              <a:rPr lang="hu-HU" sz="4400" dirty="0"/>
              <a:t>i</a:t>
            </a:r>
            <a:r>
              <a:rPr lang="hu-HU" sz="4400" dirty="0" smtClean="0"/>
              <a:t>dőkeretek</a:t>
            </a:r>
          </a:p>
          <a:p>
            <a:pPr marL="571500" indent="-571500">
              <a:buFontTx/>
              <a:buChar char="-"/>
            </a:pPr>
            <a:r>
              <a:rPr lang="hu-HU" sz="4400" dirty="0" smtClean="0"/>
              <a:t>bemutatkozás</a:t>
            </a:r>
            <a:endParaRPr lang="hu-HU" sz="4400" dirty="0"/>
          </a:p>
        </p:txBody>
      </p:sp>
    </p:spTree>
    <p:extLst>
      <p:ext uri="{BB962C8B-B14F-4D97-AF65-F5344CB8AC3E}">
        <p14:creationId xmlns:p14="http://schemas.microsoft.com/office/powerpoint/2010/main" val="30015698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820089" y="1341120"/>
            <a:ext cx="9614264" cy="3754874"/>
          </a:xfrm>
          <a:prstGeom prst="rect">
            <a:avLst/>
          </a:prstGeom>
        </p:spPr>
        <p:txBody>
          <a:bodyPr wrap="square">
            <a:spAutoFit/>
          </a:bodyPr>
          <a:lstStyle/>
          <a:p>
            <a:endParaRPr lang="hu-HU" b="1" dirty="0">
              <a:solidFill>
                <a:srgbClr val="222222"/>
              </a:solidFill>
              <a:latin typeface="Arial" panose="020B0604020202020204" pitchFamily="34" charset="0"/>
            </a:endParaRPr>
          </a:p>
          <a:p>
            <a:endParaRPr lang="hu-HU" sz="4400" dirty="0"/>
          </a:p>
          <a:p>
            <a:pPr algn="ctr"/>
            <a:r>
              <a:rPr lang="hu-HU" sz="6600" dirty="0" smtClean="0"/>
              <a:t>2. Vállalkozói szemlélet és motiváció</a:t>
            </a:r>
            <a:endParaRPr lang="hu-HU" sz="6600" dirty="0"/>
          </a:p>
          <a:p>
            <a:endParaRPr lang="hu-HU" sz="4400" dirty="0"/>
          </a:p>
        </p:txBody>
      </p:sp>
    </p:spTree>
    <p:extLst>
      <p:ext uri="{BB962C8B-B14F-4D97-AF65-F5344CB8AC3E}">
        <p14:creationId xmlns:p14="http://schemas.microsoft.com/office/powerpoint/2010/main" val="19649494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785254" y="627018"/>
            <a:ext cx="9614264" cy="4924425"/>
          </a:xfrm>
          <a:prstGeom prst="rect">
            <a:avLst/>
          </a:prstGeom>
        </p:spPr>
        <p:txBody>
          <a:bodyPr wrap="square">
            <a:spAutoFit/>
          </a:bodyPr>
          <a:lstStyle/>
          <a:p>
            <a:endParaRPr lang="hu-HU" b="1" dirty="0">
              <a:solidFill>
                <a:srgbClr val="222222"/>
              </a:solidFill>
              <a:latin typeface="Arial" panose="020B0604020202020204" pitchFamily="34" charset="0"/>
            </a:endParaRPr>
          </a:p>
          <a:p>
            <a:pPr algn="ctr"/>
            <a:r>
              <a:rPr lang="hu-HU" sz="4400" dirty="0" smtClean="0"/>
              <a:t>Mi a vállalkozás :</a:t>
            </a:r>
            <a:r>
              <a:rPr lang="hu-HU" sz="4400" dirty="0"/>
              <a:t/>
            </a:r>
            <a:br>
              <a:rPr lang="hu-HU" sz="4400" dirty="0"/>
            </a:br>
            <a:r>
              <a:rPr lang="hu-HU" sz="4400" dirty="0"/>
              <a:t/>
            </a:r>
            <a:br>
              <a:rPr lang="hu-HU" sz="4400" dirty="0"/>
            </a:br>
            <a:r>
              <a:rPr lang="hu-HU" sz="2400" dirty="0"/>
              <a:t>„a vállalkozás az egyén kinyilvánított képessége és szándéka, hogy saját maga vagy másokkal együtt, már létező szervezeten belül vagy kívül új lehetőségeket észleljen vagy teremtsen (új termékek, új termelési eljárások, új szervezeti keretek, új termékpiaci kombinációk), és ötletét a piacon bevezesse bizonytalan és más akadályozó környezeti tényezők mellett azáltal, hogy döntéseket hoz a vállalkozás helyére, formájára, az erőforrások és az intézmények használatára vonatkozóan” </a:t>
            </a:r>
            <a:r>
              <a:rPr lang="hu-HU" sz="1600" dirty="0" err="1"/>
              <a:t>Wennekers</a:t>
            </a:r>
            <a:r>
              <a:rPr lang="hu-HU" sz="1600" dirty="0"/>
              <a:t> és </a:t>
            </a:r>
            <a:r>
              <a:rPr lang="hu-HU" sz="1600" dirty="0" err="1"/>
              <a:t>Thurik</a:t>
            </a:r>
            <a:r>
              <a:rPr lang="hu-HU" sz="1600" dirty="0"/>
              <a:t> (1999) </a:t>
            </a:r>
          </a:p>
        </p:txBody>
      </p:sp>
    </p:spTree>
    <p:extLst>
      <p:ext uri="{BB962C8B-B14F-4D97-AF65-F5344CB8AC3E}">
        <p14:creationId xmlns:p14="http://schemas.microsoft.com/office/powerpoint/2010/main" val="360151740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820089" y="1341120"/>
            <a:ext cx="9614264" cy="3077766"/>
          </a:xfrm>
          <a:prstGeom prst="rect">
            <a:avLst/>
          </a:prstGeom>
        </p:spPr>
        <p:txBody>
          <a:bodyPr wrap="square">
            <a:spAutoFit/>
          </a:bodyPr>
          <a:lstStyle/>
          <a:p>
            <a:endParaRPr lang="hu-HU" b="1" dirty="0">
              <a:solidFill>
                <a:srgbClr val="222222"/>
              </a:solidFill>
              <a:latin typeface="Arial" panose="020B0604020202020204" pitchFamily="34" charset="0"/>
            </a:endParaRPr>
          </a:p>
          <a:p>
            <a:endParaRPr lang="hu-HU" sz="4400" dirty="0"/>
          </a:p>
          <a:p>
            <a:pPr algn="ctr"/>
            <a:r>
              <a:rPr lang="hu-HU" sz="6600" dirty="0"/>
              <a:t>Mit jelent vállalkozónak lenni?</a:t>
            </a:r>
            <a:endParaRPr lang="hu-HU" sz="4400" dirty="0"/>
          </a:p>
        </p:txBody>
      </p:sp>
    </p:spTree>
    <p:extLst>
      <p:ext uri="{BB962C8B-B14F-4D97-AF65-F5344CB8AC3E}">
        <p14:creationId xmlns:p14="http://schemas.microsoft.com/office/powerpoint/2010/main" val="1389915312"/>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820089" y="1341120"/>
            <a:ext cx="9614264" cy="4770537"/>
          </a:xfrm>
          <a:prstGeom prst="rect">
            <a:avLst/>
          </a:prstGeom>
        </p:spPr>
        <p:txBody>
          <a:bodyPr wrap="square">
            <a:spAutoFit/>
          </a:bodyPr>
          <a:lstStyle/>
          <a:p>
            <a:endParaRPr lang="hu-HU" b="1" dirty="0">
              <a:solidFill>
                <a:srgbClr val="222222"/>
              </a:solidFill>
              <a:latin typeface="Arial" panose="020B0604020202020204" pitchFamily="34" charset="0"/>
            </a:endParaRPr>
          </a:p>
          <a:p>
            <a:endParaRPr lang="hu-HU" sz="4400" dirty="0"/>
          </a:p>
          <a:p>
            <a:pPr algn="ctr"/>
            <a:r>
              <a:rPr lang="hu-HU" sz="6600" dirty="0" smtClean="0"/>
              <a:t>Szedjük össze közösen</a:t>
            </a:r>
            <a:br>
              <a:rPr lang="hu-HU" sz="6600" dirty="0" smtClean="0"/>
            </a:br>
            <a:r>
              <a:rPr lang="hu-HU" sz="6600" dirty="0" smtClean="0"/>
              <a:t/>
            </a:r>
            <a:br>
              <a:rPr lang="hu-HU" sz="6600" dirty="0" smtClean="0"/>
            </a:br>
            <a:r>
              <a:rPr lang="hu-HU" sz="6600" dirty="0" smtClean="0"/>
              <a:t/>
            </a:r>
            <a:br>
              <a:rPr lang="hu-HU" sz="6600" dirty="0" smtClean="0"/>
            </a:br>
            <a:endParaRPr lang="hu-HU" sz="4400" dirty="0"/>
          </a:p>
        </p:txBody>
      </p:sp>
    </p:spTree>
    <p:extLst>
      <p:ext uri="{BB962C8B-B14F-4D97-AF65-F5344CB8AC3E}">
        <p14:creationId xmlns:p14="http://schemas.microsoft.com/office/powerpoint/2010/main" val="140013159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13184"/>
            <a:ext cx="216726"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900" b="0" i="0" u="none" strike="noStrike" cap="none" normalizeH="0" baseline="0" dirty="0" smtClean="0">
                <a:ln>
                  <a:noFill/>
                </a:ln>
                <a:solidFill>
                  <a:srgbClr val="4D4D4D"/>
                </a:solidFill>
                <a:effectLst/>
                <a:latin typeface="Arial" panose="020B0604020202020204" pitchFamily="34" charset="0"/>
                <a:cs typeface="Arial" panose="020B0604020202020204" pitchFamily="34" charset="0"/>
              </a:rPr>
              <a:t>.</a:t>
            </a: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
        <p:nvSpPr>
          <p:cNvPr id="5" name="Téglalap 4"/>
          <p:cNvSpPr/>
          <p:nvPr/>
        </p:nvSpPr>
        <p:spPr>
          <a:xfrm>
            <a:off x="870858" y="496389"/>
            <a:ext cx="10746378" cy="8309967"/>
          </a:xfrm>
          <a:prstGeom prst="rect">
            <a:avLst/>
          </a:prstGeom>
        </p:spPr>
        <p:txBody>
          <a:bodyPr wrap="square">
            <a:spAutoFit/>
          </a:bodyPr>
          <a:lstStyle/>
          <a:p>
            <a:endParaRPr lang="hu-HU" b="1" dirty="0" smtClean="0"/>
          </a:p>
          <a:p>
            <a:r>
              <a:rPr lang="hu-HU" sz="3600" dirty="0" smtClean="0"/>
              <a:t>         Vállalkozók csoportosítása </a:t>
            </a:r>
          </a:p>
          <a:p>
            <a:r>
              <a:rPr lang="hu-HU" sz="3600" dirty="0" smtClean="0"/>
              <a:t/>
            </a:r>
            <a:br>
              <a:rPr lang="hu-HU" sz="3600" dirty="0" smtClean="0"/>
            </a:br>
            <a:endParaRPr lang="hu-HU" sz="3600" dirty="0" smtClean="0"/>
          </a:p>
          <a:p>
            <a:r>
              <a:rPr lang="hu-HU" sz="3200" dirty="0" smtClean="0"/>
              <a:t> </a:t>
            </a:r>
            <a:r>
              <a:rPr lang="hu-HU" sz="3200" dirty="0"/>
              <a:t>kényszervállalkozók: </a:t>
            </a:r>
            <a:r>
              <a:rPr lang="hu-HU" sz="2400" dirty="0"/>
              <a:t>Fő motivációjuk saját maguk és családjuk ellátása, és általában a gyors </a:t>
            </a:r>
            <a:r>
              <a:rPr lang="hu-HU" sz="2400" dirty="0" err="1"/>
              <a:t>megtérülésű</a:t>
            </a:r>
            <a:r>
              <a:rPr lang="hu-HU" sz="2400" dirty="0"/>
              <a:t> lehetőségeket </a:t>
            </a:r>
            <a:r>
              <a:rPr lang="hu-HU" sz="2400" dirty="0" smtClean="0"/>
              <a:t>keresik</a:t>
            </a:r>
          </a:p>
          <a:p>
            <a:endParaRPr lang="hu-HU" sz="2400" dirty="0" smtClean="0"/>
          </a:p>
          <a:p>
            <a:endParaRPr lang="hu-HU" sz="2400" dirty="0" smtClean="0"/>
          </a:p>
          <a:p>
            <a:r>
              <a:rPr lang="hu-HU" sz="3200" dirty="0"/>
              <a:t> </a:t>
            </a:r>
            <a:r>
              <a:rPr lang="hu-HU" sz="3200" dirty="0" smtClean="0"/>
              <a:t> </a:t>
            </a:r>
            <a:r>
              <a:rPr lang="hu-HU" sz="3200" dirty="0" smtClean="0"/>
              <a:t>lehetőség </a:t>
            </a:r>
            <a:r>
              <a:rPr lang="hu-HU" sz="3200" dirty="0"/>
              <a:t>motiválta vállalkozók: </a:t>
            </a:r>
            <a:r>
              <a:rPr lang="hu-HU" sz="2400" dirty="0"/>
              <a:t>egy ígéretes vállalkozásba fektetnek, mint vonzó alkalmazotti pozícióba. Ők </a:t>
            </a:r>
            <a:r>
              <a:rPr lang="hu-HU" sz="2400" dirty="0" err="1"/>
              <a:t>sikerorientáltak</a:t>
            </a:r>
            <a:r>
              <a:rPr lang="hu-HU" sz="2400" dirty="0"/>
              <a:t>, kihasználják a lehetőségeket, és hajlandóak hosszú távú célokra is befektetni, várva a megtérülést. </a:t>
            </a:r>
            <a:r>
              <a:rPr lang="hu-HU" sz="1600" dirty="0" smtClean="0"/>
              <a:t>(</a:t>
            </a:r>
            <a:r>
              <a:rPr lang="hu-HU" sz="1600" dirty="0" err="1" smtClean="0"/>
              <a:t>Carsrud</a:t>
            </a:r>
            <a:r>
              <a:rPr lang="hu-HU" sz="1600" dirty="0" smtClean="0"/>
              <a:t> </a:t>
            </a:r>
            <a:r>
              <a:rPr lang="hu-HU" sz="1600" dirty="0"/>
              <a:t>– </a:t>
            </a:r>
            <a:r>
              <a:rPr lang="hu-HU" sz="1600" dirty="0" err="1"/>
              <a:t>Brännback</a:t>
            </a:r>
            <a:r>
              <a:rPr lang="hu-HU" sz="1600" dirty="0"/>
              <a:t>, </a:t>
            </a:r>
            <a:r>
              <a:rPr lang="hu-HU" sz="1600" dirty="0" smtClean="0"/>
              <a:t>2011)</a:t>
            </a:r>
          </a:p>
          <a:p>
            <a:r>
              <a:rPr lang="hu-HU" sz="1600" dirty="0"/>
              <a:t/>
            </a:r>
            <a:br>
              <a:rPr lang="hu-HU" sz="1600" dirty="0"/>
            </a:br>
            <a:endParaRPr lang="hu-HU" sz="3200" dirty="0" smtClean="0"/>
          </a:p>
          <a:p>
            <a:r>
              <a:rPr lang="hu-HU" sz="3600" dirty="0"/>
              <a:t/>
            </a:r>
            <a:br>
              <a:rPr lang="hu-HU" sz="3600" dirty="0"/>
            </a:br>
            <a:r>
              <a:rPr lang="hu-HU" sz="1000" dirty="0"/>
              <a:t/>
            </a:r>
            <a:br>
              <a:rPr lang="hu-HU" sz="1000" dirty="0"/>
            </a:br>
            <a:r>
              <a:rPr lang="hu-HU" sz="1000" dirty="0"/>
              <a:t/>
            </a:r>
            <a:br>
              <a:rPr lang="hu-HU" sz="1000" dirty="0"/>
            </a:br>
            <a:endParaRPr lang="hu-HU" sz="3600" dirty="0"/>
          </a:p>
          <a:p>
            <a:endParaRPr lang="hu-HU" sz="3600" dirty="0" smtClean="0"/>
          </a:p>
          <a:p>
            <a:endParaRPr lang="hu-HU" sz="2400" dirty="0" smtClean="0">
              <a:latin typeface="Open Sans"/>
            </a:endParaRPr>
          </a:p>
        </p:txBody>
      </p:sp>
    </p:spTree>
    <p:extLst>
      <p:ext uri="{BB962C8B-B14F-4D97-AF65-F5344CB8AC3E}">
        <p14:creationId xmlns:p14="http://schemas.microsoft.com/office/powerpoint/2010/main" val="1772161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13184"/>
            <a:ext cx="216726"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900" b="0" i="0" u="none" strike="noStrike" cap="none" normalizeH="0" baseline="0" dirty="0" smtClean="0">
                <a:ln>
                  <a:noFill/>
                </a:ln>
                <a:solidFill>
                  <a:srgbClr val="4D4D4D"/>
                </a:solidFill>
                <a:effectLst/>
                <a:latin typeface="Arial" panose="020B0604020202020204" pitchFamily="34" charset="0"/>
                <a:cs typeface="Arial" panose="020B0604020202020204" pitchFamily="34" charset="0"/>
              </a:rPr>
              <a:t>.</a:t>
            </a: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
        <p:nvSpPr>
          <p:cNvPr id="5" name="Téglalap 4"/>
          <p:cNvSpPr/>
          <p:nvPr/>
        </p:nvSpPr>
        <p:spPr>
          <a:xfrm>
            <a:off x="1184367" y="566057"/>
            <a:ext cx="10746378" cy="6832640"/>
          </a:xfrm>
          <a:prstGeom prst="rect">
            <a:avLst/>
          </a:prstGeom>
        </p:spPr>
        <p:txBody>
          <a:bodyPr wrap="square">
            <a:spAutoFit/>
          </a:bodyPr>
          <a:lstStyle/>
          <a:p>
            <a:endParaRPr lang="hu-HU" b="1" dirty="0" smtClean="0"/>
          </a:p>
          <a:p>
            <a:r>
              <a:rPr lang="hu-HU" sz="3600" dirty="0" smtClean="0"/>
              <a:t>         Vállalkozók csoportosítása </a:t>
            </a:r>
          </a:p>
          <a:p>
            <a:endParaRPr lang="hu-HU" sz="3600" dirty="0" smtClean="0"/>
          </a:p>
          <a:p>
            <a:r>
              <a:rPr lang="hu-HU" sz="3600" dirty="0" smtClean="0"/>
              <a:t/>
            </a:r>
            <a:br>
              <a:rPr lang="hu-HU" sz="3600" dirty="0" smtClean="0"/>
            </a:br>
            <a:r>
              <a:rPr lang="hu-HU" sz="3200" dirty="0" smtClean="0"/>
              <a:t>életstílus </a:t>
            </a:r>
            <a:r>
              <a:rPr lang="hu-HU" sz="3200" dirty="0"/>
              <a:t>(</a:t>
            </a:r>
            <a:r>
              <a:rPr lang="hu-HU" sz="3200" dirty="0" err="1"/>
              <a:t>lifestyle</a:t>
            </a:r>
            <a:r>
              <a:rPr lang="hu-HU" sz="3200" dirty="0"/>
              <a:t>): </a:t>
            </a:r>
            <a:r>
              <a:rPr lang="hu-HU" sz="2400" dirty="0"/>
              <a:t>Elsősorban saját és családjuk megélhetését biztosítják </a:t>
            </a:r>
            <a:endParaRPr lang="hu-HU" sz="2400" dirty="0" smtClean="0"/>
          </a:p>
          <a:p>
            <a:r>
              <a:rPr lang="hu-HU" sz="2400" dirty="0" smtClean="0"/>
              <a:t/>
            </a:r>
            <a:br>
              <a:rPr lang="hu-HU" sz="2400" dirty="0" smtClean="0"/>
            </a:br>
            <a:r>
              <a:rPr lang="hu-HU" sz="3200" dirty="0" smtClean="0"/>
              <a:t>növekedés </a:t>
            </a:r>
            <a:r>
              <a:rPr lang="hu-HU" sz="3200" dirty="0"/>
              <a:t>orientált (start-</a:t>
            </a:r>
            <a:r>
              <a:rPr lang="hu-HU" sz="3200" dirty="0" err="1"/>
              <a:t>up</a:t>
            </a:r>
            <a:r>
              <a:rPr lang="hu-HU" sz="3200" dirty="0"/>
              <a:t>) </a:t>
            </a:r>
            <a:r>
              <a:rPr lang="hu-HU" sz="3200" dirty="0" smtClean="0"/>
              <a:t>vállalkozók: </a:t>
            </a:r>
            <a:r>
              <a:rPr lang="hu-HU" sz="2400" dirty="0"/>
              <a:t>Már az alapítástól kezdve céljuk a gyors növekedés, akár világszintű jelentőség elérése. Számolnak a növekedés következményeivel</a:t>
            </a:r>
            <a:br>
              <a:rPr lang="hu-HU" sz="2400" dirty="0"/>
            </a:br>
            <a:r>
              <a:rPr lang="hu-HU" sz="3600" dirty="0"/>
              <a:t/>
            </a:r>
            <a:br>
              <a:rPr lang="hu-HU" sz="3600" dirty="0"/>
            </a:br>
            <a:r>
              <a:rPr lang="hu-HU" sz="1000" dirty="0"/>
              <a:t/>
            </a:r>
            <a:br>
              <a:rPr lang="hu-HU" sz="1000" dirty="0"/>
            </a:br>
            <a:r>
              <a:rPr lang="hu-HU" sz="1000" dirty="0"/>
              <a:t/>
            </a:r>
            <a:br>
              <a:rPr lang="hu-HU" sz="1000" dirty="0"/>
            </a:br>
            <a:endParaRPr lang="hu-HU" sz="3600" dirty="0"/>
          </a:p>
          <a:p>
            <a:endParaRPr lang="hu-HU" sz="3600" dirty="0" smtClean="0"/>
          </a:p>
          <a:p>
            <a:endParaRPr lang="hu-HU" sz="2400" dirty="0" smtClean="0">
              <a:latin typeface="Open Sans"/>
            </a:endParaRPr>
          </a:p>
        </p:txBody>
      </p:sp>
    </p:spTree>
    <p:extLst>
      <p:ext uri="{BB962C8B-B14F-4D97-AF65-F5344CB8AC3E}">
        <p14:creationId xmlns:p14="http://schemas.microsoft.com/office/powerpoint/2010/main" val="3561866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13184"/>
            <a:ext cx="216726"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900" b="0" i="0" u="none" strike="noStrike" cap="none" normalizeH="0" baseline="0" dirty="0" smtClean="0">
                <a:ln>
                  <a:noFill/>
                </a:ln>
                <a:solidFill>
                  <a:srgbClr val="4D4D4D"/>
                </a:solidFill>
                <a:effectLst/>
                <a:latin typeface="Arial" panose="020B0604020202020204" pitchFamily="34" charset="0"/>
                <a:cs typeface="Arial" panose="020B0604020202020204" pitchFamily="34" charset="0"/>
              </a:rPr>
              <a:t>.</a:t>
            </a: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
        <p:nvSpPr>
          <p:cNvPr id="5" name="Téglalap 4"/>
          <p:cNvSpPr/>
          <p:nvPr/>
        </p:nvSpPr>
        <p:spPr>
          <a:xfrm>
            <a:off x="1445622" y="581691"/>
            <a:ext cx="10746378" cy="8987076"/>
          </a:xfrm>
          <a:prstGeom prst="rect">
            <a:avLst/>
          </a:prstGeom>
        </p:spPr>
        <p:txBody>
          <a:bodyPr wrap="square">
            <a:spAutoFit/>
          </a:bodyPr>
          <a:lstStyle/>
          <a:p>
            <a:endParaRPr lang="hu-HU" b="1" dirty="0" smtClean="0"/>
          </a:p>
          <a:p>
            <a:r>
              <a:rPr lang="hu-HU" sz="2400" dirty="0"/>
              <a:t>Kisvállalkozások esetén gyakran előfordul, hogy a vállalkozó </a:t>
            </a:r>
            <a:r>
              <a:rPr lang="hu-HU" sz="2400" b="1" dirty="0"/>
              <a:t>személyes céljai erősen befolyásolják a teljes vállalkozás céljait</a:t>
            </a:r>
            <a:r>
              <a:rPr lang="hu-HU" sz="2400" dirty="0"/>
              <a:t>. Sherman és kutatótársai (2016) korábbi kutatásokat összegző vizsgálata szerint a siker személyes értelmezése a vállalkozók körében alapvetően </a:t>
            </a:r>
            <a:r>
              <a:rPr lang="hu-HU" sz="2400" b="1" dirty="0"/>
              <a:t>két fő területre</a:t>
            </a:r>
            <a:r>
              <a:rPr lang="hu-HU" sz="2400" dirty="0"/>
              <a:t> osztható</a:t>
            </a:r>
            <a:r>
              <a:rPr lang="hu-HU" sz="2400" dirty="0" smtClean="0"/>
              <a:t>:</a:t>
            </a:r>
          </a:p>
          <a:p>
            <a:endParaRPr lang="hu-HU" sz="2400" dirty="0"/>
          </a:p>
          <a:p>
            <a:r>
              <a:rPr lang="hu-HU" sz="2400" b="1" dirty="0"/>
              <a:t>Külső tényezők:</a:t>
            </a:r>
            <a:r>
              <a:rPr lang="hu-HU" sz="2400" dirty="0"/>
              <a:t> például anyagi biztonság, pénzügyi eredmények, társadalmi elismertség, hatalom vagy vásárlóerő</a:t>
            </a:r>
            <a:r>
              <a:rPr lang="hu-HU" sz="2400" dirty="0" smtClean="0"/>
              <a:t>.</a:t>
            </a:r>
          </a:p>
          <a:p>
            <a:endParaRPr lang="hu-HU" sz="2400" dirty="0"/>
          </a:p>
          <a:p>
            <a:r>
              <a:rPr lang="hu-HU" sz="2400" b="1" dirty="0"/>
              <a:t>Belső tényezők:</a:t>
            </a:r>
            <a:r>
              <a:rPr lang="hu-HU" sz="2400" dirty="0"/>
              <a:t> önmegvalósítás, olyan tevékenységek végzése, amiket szeretünk, az élet értelmének és céljának megtalálása, valamint a bennünk élő küldetés vagy „</a:t>
            </a:r>
            <a:r>
              <a:rPr lang="hu-HU" sz="2400" dirty="0" err="1"/>
              <a:t>calling</a:t>
            </a:r>
            <a:r>
              <a:rPr lang="hu-HU" sz="2400" dirty="0"/>
              <a:t>” követése</a:t>
            </a:r>
            <a:r>
              <a:rPr lang="hu-HU" sz="2400" dirty="0" smtClean="0"/>
              <a:t>.</a:t>
            </a:r>
          </a:p>
          <a:p>
            <a:endParaRPr lang="hu-HU" sz="2400" dirty="0"/>
          </a:p>
          <a:p>
            <a:r>
              <a:rPr lang="hu-HU" sz="2400" dirty="0"/>
              <a:t>Ez a megközelítés jól mutatja, hogy a vállalkozói siker nem csupán pénzügyi mutatókból áll, hanem erősen kapcsolódik a </a:t>
            </a:r>
            <a:r>
              <a:rPr lang="hu-HU" sz="2400" b="1" dirty="0"/>
              <a:t>személyes értékekhez, motivációkhoz és belső célokhoz</a:t>
            </a:r>
            <a:r>
              <a:rPr lang="hu-HU" sz="2400" dirty="0"/>
              <a:t> is</a:t>
            </a:r>
          </a:p>
          <a:p>
            <a:r>
              <a:rPr lang="hu-HU" sz="2400" dirty="0"/>
              <a:t/>
            </a:r>
            <a:br>
              <a:rPr lang="hu-HU" sz="2400" dirty="0"/>
            </a:br>
            <a:r>
              <a:rPr lang="hu-HU" sz="3600" dirty="0"/>
              <a:t/>
            </a:r>
            <a:br>
              <a:rPr lang="hu-HU" sz="3600" dirty="0"/>
            </a:br>
            <a:r>
              <a:rPr lang="hu-HU" sz="1000" dirty="0"/>
              <a:t/>
            </a:r>
            <a:br>
              <a:rPr lang="hu-HU" sz="1000" dirty="0"/>
            </a:br>
            <a:r>
              <a:rPr lang="hu-HU" sz="1000" dirty="0"/>
              <a:t/>
            </a:r>
            <a:br>
              <a:rPr lang="hu-HU" sz="1000" dirty="0"/>
            </a:br>
            <a:endParaRPr lang="hu-HU" sz="3600" dirty="0"/>
          </a:p>
          <a:p>
            <a:endParaRPr lang="hu-HU" sz="3600" dirty="0" smtClean="0"/>
          </a:p>
          <a:p>
            <a:endParaRPr lang="hu-HU" sz="2400" dirty="0" smtClean="0">
              <a:latin typeface="Open Sans"/>
            </a:endParaRPr>
          </a:p>
        </p:txBody>
      </p:sp>
    </p:spTree>
    <p:extLst>
      <p:ext uri="{BB962C8B-B14F-4D97-AF65-F5344CB8AC3E}">
        <p14:creationId xmlns:p14="http://schemas.microsoft.com/office/powerpoint/2010/main" val="31434190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015663"/>
          </a:xfrm>
          <a:prstGeom prst="rect">
            <a:avLst/>
          </a:prstGeom>
        </p:spPr>
        <p:txBody>
          <a:bodyPr wrap="square">
            <a:spAutoFit/>
          </a:bodyPr>
          <a:lstStyle/>
          <a:p>
            <a:r>
              <a:rPr lang="hu-HU" sz="6000" i="1" dirty="0" smtClean="0">
                <a:ea typeface="Calibri" panose="020F0502020204030204" pitchFamily="34" charset="0"/>
                <a:cs typeface="Times New Roman" panose="02020603050405020304" pitchFamily="18" charset="0"/>
              </a:rPr>
              <a:t>Motiváció</a:t>
            </a:r>
            <a:endParaRPr lang="hu-HU" sz="6000" dirty="0"/>
          </a:p>
        </p:txBody>
      </p:sp>
      <p:sp>
        <p:nvSpPr>
          <p:cNvPr id="4" name="Téglalap 3"/>
          <p:cNvSpPr/>
          <p:nvPr/>
        </p:nvSpPr>
        <p:spPr>
          <a:xfrm>
            <a:off x="513806" y="1595173"/>
            <a:ext cx="11591108" cy="4093428"/>
          </a:xfrm>
          <a:prstGeom prst="rect">
            <a:avLst/>
          </a:prstGeom>
        </p:spPr>
        <p:txBody>
          <a:bodyPr wrap="square">
            <a:spAutoFit/>
          </a:bodyPr>
          <a:lstStyle/>
          <a:p>
            <a:r>
              <a:rPr lang="hu-HU" sz="2000" b="1" dirty="0"/>
              <a:t>A vállalkozói motiváció főbb tényezői</a:t>
            </a:r>
          </a:p>
          <a:p>
            <a:r>
              <a:rPr lang="hu-HU" sz="2000" b="1" dirty="0" smtClean="0"/>
              <a:t/>
            </a:r>
            <a:br>
              <a:rPr lang="hu-HU" sz="2000" b="1" dirty="0" smtClean="0"/>
            </a:br>
            <a:r>
              <a:rPr lang="hu-HU" sz="2000" b="1" dirty="0" smtClean="0"/>
              <a:t>Pénzügyi </a:t>
            </a:r>
            <a:r>
              <a:rPr lang="hu-HU" sz="2000" b="1" dirty="0"/>
              <a:t>megélhetés és vagyonteremtés</a:t>
            </a:r>
            <a:r>
              <a:rPr lang="hu-HU" sz="2000" dirty="0"/>
              <a:t/>
            </a:r>
            <a:br>
              <a:rPr lang="hu-HU" sz="2000" dirty="0"/>
            </a:br>
            <a:r>
              <a:rPr lang="hu-HU" sz="2000" dirty="0"/>
              <a:t>A legtöbb vállalkozás mögött alapvető cél a stabil megélhetés megteremtése. A független jövedelem, a pénzügyi biztonság és a vagyon gyarapítása erős hajtóerőt jelent. Sokak számára a vállalkozás az anyagi függetlenség felé vezető út, amelyben a teljesítmény közvetlenül összekapcsolódik az anyagi eredménnyel</a:t>
            </a:r>
            <a:r>
              <a:rPr lang="hu-HU" sz="2000" dirty="0" smtClean="0"/>
              <a:t>.</a:t>
            </a:r>
          </a:p>
          <a:p>
            <a:endParaRPr lang="hu-HU" sz="2000" dirty="0"/>
          </a:p>
          <a:p>
            <a:r>
              <a:rPr lang="hu-HU" sz="2000" b="1" dirty="0" smtClean="0"/>
              <a:t>Karrier </a:t>
            </a:r>
            <a:r>
              <a:rPr lang="hu-HU" sz="2000" b="1" dirty="0"/>
              <a:t>és társadalmi státusz</a:t>
            </a:r>
            <a:r>
              <a:rPr lang="hu-HU" sz="2000" dirty="0"/>
              <a:t/>
            </a:r>
            <a:br>
              <a:rPr lang="hu-HU" sz="2000" dirty="0"/>
            </a:br>
            <a:r>
              <a:rPr lang="hu-HU" sz="2000" dirty="0"/>
              <a:t>A sikeres vállalkozó társadalmilag elismert szerep. A vállalkozói lét egyfajta önmegvalósítási pálya is, ahol a szakmai sikerek, a társadalmi megbecsülés és a személyes presztízs együtt jelennek meg. A vállalkozás így nemcsak munka, hanem életforma, amely önazonosságot és identitást is adhat</a:t>
            </a:r>
            <a:r>
              <a:rPr lang="hu-HU" sz="2000" dirty="0" smtClean="0"/>
              <a:t>.</a:t>
            </a:r>
            <a:endParaRPr lang="hu-HU" sz="2000" dirty="0"/>
          </a:p>
        </p:txBody>
      </p:sp>
    </p:spTree>
    <p:extLst>
      <p:ext uri="{BB962C8B-B14F-4D97-AF65-F5344CB8AC3E}">
        <p14:creationId xmlns:p14="http://schemas.microsoft.com/office/powerpoint/2010/main" val="109131734"/>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178915"/>
            <a:ext cx="7262421" cy="1015663"/>
          </a:xfrm>
          <a:prstGeom prst="rect">
            <a:avLst/>
          </a:prstGeom>
        </p:spPr>
        <p:txBody>
          <a:bodyPr wrap="square">
            <a:spAutoFit/>
          </a:bodyPr>
          <a:lstStyle/>
          <a:p>
            <a:r>
              <a:rPr lang="hu-HU" sz="6000" i="1" dirty="0" smtClean="0">
                <a:ea typeface="Calibri" panose="020F0502020204030204" pitchFamily="34" charset="0"/>
                <a:cs typeface="Times New Roman" panose="02020603050405020304" pitchFamily="18" charset="0"/>
              </a:rPr>
              <a:t>Motiváció</a:t>
            </a:r>
            <a:endParaRPr lang="hu-HU" sz="6000" dirty="0"/>
          </a:p>
        </p:txBody>
      </p:sp>
      <p:sp>
        <p:nvSpPr>
          <p:cNvPr id="4" name="Téglalap 3"/>
          <p:cNvSpPr/>
          <p:nvPr/>
        </p:nvSpPr>
        <p:spPr>
          <a:xfrm>
            <a:off x="953850" y="1194578"/>
            <a:ext cx="11416937" cy="5632311"/>
          </a:xfrm>
          <a:prstGeom prst="rect">
            <a:avLst/>
          </a:prstGeom>
        </p:spPr>
        <p:txBody>
          <a:bodyPr wrap="square">
            <a:spAutoFit/>
          </a:bodyPr>
          <a:lstStyle/>
          <a:p>
            <a:r>
              <a:rPr lang="hu-HU" sz="2000" b="1" dirty="0" smtClean="0"/>
              <a:t>Függetlenség </a:t>
            </a:r>
            <a:r>
              <a:rPr lang="hu-HU" sz="2000" b="1" dirty="0"/>
              <a:t>és önrendelkezés</a:t>
            </a:r>
            <a:r>
              <a:rPr lang="hu-HU" sz="2000" dirty="0"/>
              <a:t/>
            </a:r>
            <a:br>
              <a:rPr lang="hu-HU" sz="2000" dirty="0"/>
            </a:br>
            <a:r>
              <a:rPr lang="hu-HU" sz="2000" dirty="0"/>
              <a:t>Sokan éppen azért vágnak bele, mert szeretnék a saját sorsukat irányítani. A döntési szabadság, az önállóság, az idővel és erőforrásokkal való szabadabb gazdálkodás különösen vonzó motiváció. A függetlenség azonban nemcsak szabadságot, hanem felelősséget is jelent – ez a vállalkozói attitűd egyik legfontosabb eleme</a:t>
            </a:r>
            <a:r>
              <a:rPr lang="hu-HU" sz="2000" dirty="0" smtClean="0"/>
              <a:t>.</a:t>
            </a:r>
          </a:p>
          <a:p>
            <a:endParaRPr lang="hu-HU" sz="2000" dirty="0"/>
          </a:p>
          <a:p>
            <a:r>
              <a:rPr lang="hu-HU" sz="2000" b="1" dirty="0" smtClean="0"/>
              <a:t>Alacsony </a:t>
            </a:r>
            <a:r>
              <a:rPr lang="hu-HU" sz="2000" b="1" dirty="0"/>
              <a:t>kudarctól való félelem</a:t>
            </a:r>
            <a:r>
              <a:rPr lang="hu-HU" sz="2000" dirty="0"/>
              <a:t/>
            </a:r>
            <a:br>
              <a:rPr lang="hu-HU" sz="2000" dirty="0"/>
            </a:br>
            <a:r>
              <a:rPr lang="hu-HU" sz="2000" dirty="0"/>
              <a:t>A vállalkozói szemlélet egyik kulcstényezője, hogy a kudarc nem végpont, hanem tanulási lehetőség. Azok, akik nem félnek hibázni, bátrabban kísérleteznek, rugalmasabban reagálnak a változásokra, és nagyobb eséllyel építenek sikeres vállalkozást. Nemzetközi összehasonlításban is látszik, hogy a kudarc elfogadása szorosan összefügg a vállalkozói aktivitással</a:t>
            </a:r>
            <a:r>
              <a:rPr lang="hu-HU" sz="2000" dirty="0" smtClean="0"/>
              <a:t>.</a:t>
            </a:r>
          </a:p>
          <a:p>
            <a:endParaRPr lang="hu-HU" sz="2000" dirty="0"/>
          </a:p>
          <a:p>
            <a:r>
              <a:rPr lang="hu-HU" sz="2000" b="1" dirty="0" smtClean="0"/>
              <a:t>Innováció </a:t>
            </a:r>
            <a:r>
              <a:rPr lang="hu-HU" sz="2000" b="1" dirty="0"/>
              <a:t>és alkotóvágy</a:t>
            </a:r>
            <a:r>
              <a:rPr lang="hu-HU" sz="2000" dirty="0"/>
              <a:t/>
            </a:r>
            <a:br>
              <a:rPr lang="hu-HU" sz="2000" dirty="0"/>
            </a:br>
            <a:r>
              <a:rPr lang="hu-HU" sz="2000" dirty="0"/>
              <a:t>Sok vállalkozó belső késztetést érez arra, hogy létrehozzon valami újat – egy terméket, szolgáltatást vagy technológiát, ami valódi értéket teremt. Őket az alkotás öröme, a kreativitás és az új megoldások keresése motiválja. Az innováció iránti vágy gyakran párosul erős hittel abban, hogy lehet valamit „másként, jobban” csinálni.</a:t>
            </a:r>
          </a:p>
        </p:txBody>
      </p:sp>
    </p:spTree>
    <p:extLst>
      <p:ext uri="{BB962C8B-B14F-4D97-AF65-F5344CB8AC3E}">
        <p14:creationId xmlns:p14="http://schemas.microsoft.com/office/powerpoint/2010/main" val="3869394088"/>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178915"/>
            <a:ext cx="7262421" cy="1015663"/>
          </a:xfrm>
          <a:prstGeom prst="rect">
            <a:avLst/>
          </a:prstGeom>
        </p:spPr>
        <p:txBody>
          <a:bodyPr wrap="square">
            <a:spAutoFit/>
          </a:bodyPr>
          <a:lstStyle/>
          <a:p>
            <a:r>
              <a:rPr lang="hu-HU" sz="6000" i="1" dirty="0" smtClean="0">
                <a:ea typeface="Calibri" panose="020F0502020204030204" pitchFamily="34" charset="0"/>
                <a:cs typeface="Times New Roman" panose="02020603050405020304" pitchFamily="18" charset="0"/>
              </a:rPr>
              <a:t>Motiváció</a:t>
            </a:r>
            <a:endParaRPr lang="hu-HU" sz="6000" dirty="0"/>
          </a:p>
        </p:txBody>
      </p:sp>
      <p:sp>
        <p:nvSpPr>
          <p:cNvPr id="4" name="Téglalap 3"/>
          <p:cNvSpPr/>
          <p:nvPr/>
        </p:nvSpPr>
        <p:spPr>
          <a:xfrm>
            <a:off x="953850" y="1194578"/>
            <a:ext cx="11416937" cy="400110"/>
          </a:xfrm>
          <a:prstGeom prst="rect">
            <a:avLst/>
          </a:prstGeom>
        </p:spPr>
        <p:txBody>
          <a:bodyPr wrap="square">
            <a:spAutoFit/>
          </a:bodyPr>
          <a:lstStyle/>
          <a:p>
            <a:endParaRPr lang="hu-HU" sz="2000" dirty="0"/>
          </a:p>
        </p:txBody>
      </p:sp>
      <p:sp>
        <p:nvSpPr>
          <p:cNvPr id="3" name="Téglalap 2"/>
          <p:cNvSpPr/>
          <p:nvPr/>
        </p:nvSpPr>
        <p:spPr>
          <a:xfrm>
            <a:off x="2037805" y="1394633"/>
            <a:ext cx="9919063" cy="5170646"/>
          </a:xfrm>
          <a:prstGeom prst="rect">
            <a:avLst/>
          </a:prstGeom>
        </p:spPr>
        <p:txBody>
          <a:bodyPr wrap="square">
            <a:spAutoFit/>
          </a:bodyPr>
          <a:lstStyle/>
          <a:p>
            <a:r>
              <a:rPr lang="hu-HU" sz="2400" b="1" dirty="0"/>
              <a:t>Világos cél </a:t>
            </a:r>
            <a:r>
              <a:rPr lang="hu-HU" sz="2400" b="1" dirty="0" smtClean="0"/>
              <a:t>meghatározása</a:t>
            </a:r>
          </a:p>
          <a:p>
            <a:endParaRPr lang="hu-HU" b="1" dirty="0"/>
          </a:p>
          <a:p>
            <a:r>
              <a:rPr lang="hu-HU" sz="2400" b="1" dirty="0"/>
              <a:t>Specifikus:</a:t>
            </a:r>
            <a:r>
              <a:rPr lang="hu-HU" sz="2400" dirty="0"/>
              <a:t> Pontosan </a:t>
            </a:r>
            <a:r>
              <a:rPr lang="hu-HU" sz="2400" dirty="0" smtClean="0"/>
              <a:t>kell tudni, </a:t>
            </a:r>
            <a:r>
              <a:rPr lang="hu-HU" sz="2400" dirty="0"/>
              <a:t>mit </a:t>
            </a:r>
            <a:r>
              <a:rPr lang="hu-HU" sz="2400" dirty="0" smtClean="0"/>
              <a:t>szeretnénk elérni </a:t>
            </a:r>
            <a:r>
              <a:rPr lang="hu-HU" sz="2400" dirty="0"/>
              <a:t>(pl. „Évente 10 új ügyfél” vagy </a:t>
            </a:r>
            <a:r>
              <a:rPr lang="hu-HU" sz="2400" dirty="0" smtClean="0"/>
              <a:t>„Meghatározott profit elérése”).</a:t>
            </a:r>
          </a:p>
          <a:p>
            <a:pPr>
              <a:buFont typeface="Arial" panose="020B0604020202020204" pitchFamily="34" charset="0"/>
              <a:buChar char="•"/>
            </a:pPr>
            <a:endParaRPr lang="hu-HU" sz="2400" dirty="0"/>
          </a:p>
          <a:p>
            <a:r>
              <a:rPr lang="hu-HU" sz="2400" b="1" dirty="0"/>
              <a:t>Mérhető:</a:t>
            </a:r>
            <a:r>
              <a:rPr lang="hu-HU" sz="2400" dirty="0"/>
              <a:t> Legyen számszerűsíthető vagy követhető (idő, bevétel, ügyfélszám</a:t>
            </a:r>
            <a:r>
              <a:rPr lang="hu-HU" sz="2400" dirty="0" smtClean="0"/>
              <a:t>).</a:t>
            </a:r>
          </a:p>
          <a:p>
            <a:pPr>
              <a:buFont typeface="Arial" panose="020B0604020202020204" pitchFamily="34" charset="0"/>
              <a:buChar char="•"/>
            </a:pPr>
            <a:endParaRPr lang="hu-HU" sz="2400" dirty="0"/>
          </a:p>
          <a:p>
            <a:r>
              <a:rPr lang="hu-HU" sz="2400" b="1" dirty="0"/>
              <a:t>Elérhető:</a:t>
            </a:r>
            <a:r>
              <a:rPr lang="hu-HU" sz="2400" dirty="0"/>
              <a:t> Reális és a jelenlegi </a:t>
            </a:r>
            <a:r>
              <a:rPr lang="hu-HU" sz="2400" dirty="0" smtClean="0"/>
              <a:t>erőforrásainkhoz </a:t>
            </a:r>
            <a:r>
              <a:rPr lang="hu-HU" sz="2400" dirty="0"/>
              <a:t>illeszkedő cél</a:t>
            </a:r>
            <a:r>
              <a:rPr lang="hu-HU" sz="2400" dirty="0" smtClean="0"/>
              <a:t>.</a:t>
            </a:r>
          </a:p>
          <a:p>
            <a:pPr>
              <a:buFont typeface="Arial" panose="020B0604020202020204" pitchFamily="34" charset="0"/>
              <a:buChar char="•"/>
            </a:pPr>
            <a:endParaRPr lang="hu-HU" sz="2400" dirty="0"/>
          </a:p>
          <a:p>
            <a:r>
              <a:rPr lang="hu-HU" sz="2400" b="1" dirty="0"/>
              <a:t>Releváns:</a:t>
            </a:r>
            <a:r>
              <a:rPr lang="hu-HU" sz="2400" dirty="0"/>
              <a:t> Igazodjon a hosszú távú </a:t>
            </a:r>
            <a:r>
              <a:rPr lang="hu-HU" sz="2400" dirty="0" smtClean="0"/>
              <a:t>vízióhoz </a:t>
            </a:r>
            <a:r>
              <a:rPr lang="hu-HU" sz="2400" dirty="0"/>
              <a:t>és </a:t>
            </a:r>
            <a:r>
              <a:rPr lang="hu-HU" sz="2400" dirty="0" smtClean="0"/>
              <a:t>motivációhoz.</a:t>
            </a:r>
          </a:p>
          <a:p>
            <a:pPr>
              <a:buFont typeface="Arial" panose="020B0604020202020204" pitchFamily="34" charset="0"/>
              <a:buChar char="•"/>
            </a:pPr>
            <a:endParaRPr lang="hu-HU" sz="2400" dirty="0"/>
          </a:p>
          <a:p>
            <a:r>
              <a:rPr lang="hu-HU" sz="2400" b="1" dirty="0"/>
              <a:t>Időhöz kötött:</a:t>
            </a:r>
            <a:r>
              <a:rPr lang="hu-HU" sz="2400" dirty="0"/>
              <a:t> </a:t>
            </a:r>
            <a:r>
              <a:rPr lang="hu-HU" sz="2400" dirty="0" smtClean="0"/>
              <a:t>Határidő segítségével konkréttá tenni(„</a:t>
            </a:r>
            <a:r>
              <a:rPr lang="hu-HU" sz="2400" dirty="0"/>
              <a:t>6 hónapon belül…”).</a:t>
            </a:r>
          </a:p>
        </p:txBody>
      </p:sp>
    </p:spTree>
    <p:extLst>
      <p:ext uri="{BB962C8B-B14F-4D97-AF65-F5344CB8AC3E}">
        <p14:creationId xmlns:p14="http://schemas.microsoft.com/office/powerpoint/2010/main" val="20395751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178915"/>
            <a:ext cx="7262421" cy="1015663"/>
          </a:xfrm>
          <a:prstGeom prst="rect">
            <a:avLst/>
          </a:prstGeom>
        </p:spPr>
        <p:txBody>
          <a:bodyPr wrap="square">
            <a:spAutoFit/>
          </a:bodyPr>
          <a:lstStyle/>
          <a:p>
            <a:r>
              <a:rPr lang="hu-HU" sz="6000" i="1" dirty="0" smtClean="0">
                <a:ea typeface="Calibri" panose="020F0502020204030204" pitchFamily="34" charset="0"/>
                <a:cs typeface="Times New Roman" panose="02020603050405020304" pitchFamily="18" charset="0"/>
              </a:rPr>
              <a:t>Motiváció</a:t>
            </a:r>
            <a:endParaRPr lang="hu-HU" sz="6000" dirty="0"/>
          </a:p>
        </p:txBody>
      </p:sp>
      <p:sp>
        <p:nvSpPr>
          <p:cNvPr id="4" name="Téglalap 3"/>
          <p:cNvSpPr/>
          <p:nvPr/>
        </p:nvSpPr>
        <p:spPr>
          <a:xfrm>
            <a:off x="953850" y="1194578"/>
            <a:ext cx="11416937" cy="400110"/>
          </a:xfrm>
          <a:prstGeom prst="rect">
            <a:avLst/>
          </a:prstGeom>
        </p:spPr>
        <p:txBody>
          <a:bodyPr wrap="square">
            <a:spAutoFit/>
          </a:bodyPr>
          <a:lstStyle/>
          <a:p>
            <a:endParaRPr lang="hu-HU" sz="2000" dirty="0"/>
          </a:p>
        </p:txBody>
      </p:sp>
      <p:sp>
        <p:nvSpPr>
          <p:cNvPr id="3" name="Téglalap 2"/>
          <p:cNvSpPr/>
          <p:nvPr/>
        </p:nvSpPr>
        <p:spPr>
          <a:xfrm>
            <a:off x="2037805" y="1394633"/>
            <a:ext cx="9919063" cy="4893647"/>
          </a:xfrm>
          <a:prstGeom prst="rect">
            <a:avLst/>
          </a:prstGeom>
        </p:spPr>
        <p:txBody>
          <a:bodyPr wrap="square">
            <a:spAutoFit/>
          </a:bodyPr>
          <a:lstStyle/>
          <a:p>
            <a:r>
              <a:rPr lang="hu-HU" sz="2400" b="1" dirty="0"/>
              <a:t>Motiváció aktivitásba </a:t>
            </a:r>
            <a:r>
              <a:rPr lang="hu-HU" sz="2400" b="1" dirty="0" smtClean="0"/>
              <a:t>fordítása</a:t>
            </a:r>
          </a:p>
          <a:p>
            <a:endParaRPr lang="hu-HU" sz="2400" b="1" dirty="0"/>
          </a:p>
          <a:p>
            <a:r>
              <a:rPr lang="hu-HU" sz="2400" b="1" dirty="0" smtClean="0"/>
              <a:t>Napi/heti </a:t>
            </a:r>
            <a:r>
              <a:rPr lang="hu-HU" sz="2400" b="1" dirty="0"/>
              <a:t>teendők:</a:t>
            </a:r>
            <a:r>
              <a:rPr lang="hu-HU" sz="2400" dirty="0"/>
              <a:t> </a:t>
            </a:r>
            <a:r>
              <a:rPr lang="hu-HU" sz="2400" dirty="0" smtClean="0"/>
              <a:t>nagy cél </a:t>
            </a:r>
            <a:r>
              <a:rPr lang="hu-HU" sz="2400" dirty="0"/>
              <a:t>kisebb </a:t>
            </a:r>
            <a:r>
              <a:rPr lang="hu-HU" sz="2400" dirty="0" smtClean="0"/>
              <a:t>lépésekre bontása </a:t>
            </a:r>
            <a:r>
              <a:rPr lang="hu-HU" sz="2400" dirty="0"/>
              <a:t>(pl. ügyfélszerzés, marketing, tanulás</a:t>
            </a:r>
            <a:r>
              <a:rPr lang="hu-HU" sz="2400" dirty="0" smtClean="0"/>
              <a:t>).</a:t>
            </a:r>
          </a:p>
          <a:p>
            <a:endParaRPr lang="hu-HU" sz="2400" dirty="0"/>
          </a:p>
          <a:p>
            <a:r>
              <a:rPr lang="hu-HU" sz="2400" b="1" dirty="0"/>
              <a:t>Ritmus kialakítása:</a:t>
            </a:r>
            <a:r>
              <a:rPr lang="hu-HU" sz="2400" dirty="0"/>
              <a:t> </a:t>
            </a:r>
            <a:r>
              <a:rPr lang="hu-HU" sz="2400" dirty="0" smtClean="0"/>
              <a:t>konkrét </a:t>
            </a:r>
            <a:r>
              <a:rPr lang="hu-HU" sz="2400" dirty="0"/>
              <a:t>időpontokat a tevékenységekre</a:t>
            </a:r>
            <a:r>
              <a:rPr lang="hu-HU" sz="2400" dirty="0" smtClean="0"/>
              <a:t>.</a:t>
            </a:r>
          </a:p>
          <a:p>
            <a:endParaRPr lang="hu-HU" sz="2400" dirty="0"/>
          </a:p>
          <a:p>
            <a:r>
              <a:rPr lang="hu-HU" sz="2400" b="1" dirty="0"/>
              <a:t>Eredmények nyomon követése:</a:t>
            </a:r>
            <a:r>
              <a:rPr lang="hu-HU" sz="2400" dirty="0"/>
              <a:t> </a:t>
            </a:r>
            <a:r>
              <a:rPr lang="hu-HU" sz="2400" dirty="0" smtClean="0"/>
              <a:t>Táblázatot</a:t>
            </a:r>
            <a:r>
              <a:rPr lang="hu-HU" sz="2400" dirty="0"/>
              <a:t>, vagy </a:t>
            </a:r>
            <a:r>
              <a:rPr lang="hu-HU" sz="2400" dirty="0" smtClean="0"/>
              <a:t>naplót vezetni, </a:t>
            </a:r>
            <a:r>
              <a:rPr lang="hu-HU" sz="2400" dirty="0"/>
              <a:t>ami látványosan mutatja a haladást</a:t>
            </a:r>
            <a:r>
              <a:rPr lang="hu-HU" sz="2400" dirty="0" smtClean="0"/>
              <a:t>.</a:t>
            </a:r>
          </a:p>
          <a:p>
            <a:endParaRPr lang="hu-HU" sz="2400" dirty="0"/>
          </a:p>
          <a:p>
            <a:r>
              <a:rPr lang="hu-HU" sz="2400" b="1" dirty="0"/>
              <a:t>Jutalmazás:</a:t>
            </a:r>
            <a:r>
              <a:rPr lang="hu-HU" sz="2400" dirty="0"/>
              <a:t> Minden kisebb eredményt </a:t>
            </a:r>
            <a:r>
              <a:rPr lang="hu-HU" sz="2400" dirty="0" smtClean="0"/>
              <a:t>ünnepeljünk meg </a:t>
            </a:r>
            <a:r>
              <a:rPr lang="hu-HU" sz="2400" dirty="0"/>
              <a:t>– ez fenntartja a motivációt.</a:t>
            </a:r>
          </a:p>
          <a:p>
            <a:endParaRPr lang="hu-HU" sz="2400" dirty="0"/>
          </a:p>
        </p:txBody>
      </p:sp>
    </p:spTree>
    <p:extLst>
      <p:ext uri="{BB962C8B-B14F-4D97-AF65-F5344CB8AC3E}">
        <p14:creationId xmlns:p14="http://schemas.microsoft.com/office/powerpoint/2010/main" val="4263204326"/>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178915"/>
            <a:ext cx="7262421" cy="1015663"/>
          </a:xfrm>
          <a:prstGeom prst="rect">
            <a:avLst/>
          </a:prstGeom>
        </p:spPr>
        <p:txBody>
          <a:bodyPr wrap="square">
            <a:spAutoFit/>
          </a:bodyPr>
          <a:lstStyle/>
          <a:p>
            <a:r>
              <a:rPr lang="hu-HU" sz="6000" i="1" dirty="0" smtClean="0">
                <a:ea typeface="Calibri" panose="020F0502020204030204" pitchFamily="34" charset="0"/>
                <a:cs typeface="Times New Roman" panose="02020603050405020304" pitchFamily="18" charset="0"/>
              </a:rPr>
              <a:t>Motiváció</a:t>
            </a:r>
            <a:endParaRPr lang="hu-HU" sz="6000" dirty="0"/>
          </a:p>
        </p:txBody>
      </p:sp>
      <p:sp>
        <p:nvSpPr>
          <p:cNvPr id="4" name="Téglalap 3"/>
          <p:cNvSpPr/>
          <p:nvPr/>
        </p:nvSpPr>
        <p:spPr>
          <a:xfrm>
            <a:off x="953850" y="1194578"/>
            <a:ext cx="11416937" cy="400110"/>
          </a:xfrm>
          <a:prstGeom prst="rect">
            <a:avLst/>
          </a:prstGeom>
        </p:spPr>
        <p:txBody>
          <a:bodyPr wrap="square">
            <a:spAutoFit/>
          </a:bodyPr>
          <a:lstStyle/>
          <a:p>
            <a:endParaRPr lang="hu-HU" sz="2000" dirty="0"/>
          </a:p>
        </p:txBody>
      </p:sp>
      <p:sp>
        <p:nvSpPr>
          <p:cNvPr id="3" name="Téglalap 2"/>
          <p:cNvSpPr/>
          <p:nvPr/>
        </p:nvSpPr>
        <p:spPr>
          <a:xfrm>
            <a:off x="1976845" y="1943273"/>
            <a:ext cx="9919063" cy="3046988"/>
          </a:xfrm>
          <a:prstGeom prst="rect">
            <a:avLst/>
          </a:prstGeom>
        </p:spPr>
        <p:txBody>
          <a:bodyPr wrap="square">
            <a:spAutoFit/>
          </a:bodyPr>
          <a:lstStyle/>
          <a:p>
            <a:r>
              <a:rPr lang="hu-HU" sz="2400" b="1" dirty="0"/>
              <a:t>Környezet </a:t>
            </a:r>
            <a:r>
              <a:rPr lang="hu-HU" sz="2400" b="1" dirty="0" smtClean="0"/>
              <a:t>optimalizálása</a:t>
            </a:r>
          </a:p>
          <a:p>
            <a:endParaRPr lang="hu-HU" sz="2400" b="1" dirty="0"/>
          </a:p>
          <a:p>
            <a:r>
              <a:rPr lang="hu-HU" sz="2400" b="1" dirty="0"/>
              <a:t>Támogató közeg:</a:t>
            </a:r>
            <a:r>
              <a:rPr lang="hu-HU" sz="2400" dirty="0"/>
              <a:t> </a:t>
            </a:r>
            <a:r>
              <a:rPr lang="hu-HU" sz="2400" dirty="0" smtClean="0"/>
              <a:t>Olyan emberek vegyenek minket körül, </a:t>
            </a:r>
            <a:r>
              <a:rPr lang="hu-HU" sz="2400" dirty="0"/>
              <a:t>akik inspirálnak, tanácsot adnak vagy pozitív visszajelzést nyújtanak</a:t>
            </a:r>
            <a:r>
              <a:rPr lang="hu-HU" sz="2400" dirty="0" smtClean="0"/>
              <a:t>.</a:t>
            </a:r>
          </a:p>
          <a:p>
            <a:endParaRPr lang="hu-HU" sz="2400" dirty="0"/>
          </a:p>
          <a:p>
            <a:r>
              <a:rPr lang="hu-HU" sz="2400" b="1" dirty="0"/>
              <a:t>Fizikai tér:</a:t>
            </a:r>
            <a:r>
              <a:rPr lang="hu-HU" sz="2400" dirty="0"/>
              <a:t> Rendezett, motiváló munkakörnyezet; terek, ahol kreatívan </a:t>
            </a:r>
            <a:r>
              <a:rPr lang="hu-HU" sz="2400" dirty="0" smtClean="0"/>
              <a:t>tudunk </a:t>
            </a:r>
            <a:r>
              <a:rPr lang="hu-HU" sz="2400" dirty="0"/>
              <a:t>dolgozni.</a:t>
            </a:r>
          </a:p>
          <a:p>
            <a:endParaRPr lang="hu-HU" sz="2400" dirty="0"/>
          </a:p>
        </p:txBody>
      </p:sp>
    </p:spTree>
    <p:extLst>
      <p:ext uri="{BB962C8B-B14F-4D97-AF65-F5344CB8AC3E}">
        <p14:creationId xmlns:p14="http://schemas.microsoft.com/office/powerpoint/2010/main" val="3422942229"/>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45326" y="1489166"/>
            <a:ext cx="10241280" cy="3170099"/>
          </a:xfrm>
          <a:prstGeom prst="rect">
            <a:avLst/>
          </a:prstGeom>
        </p:spPr>
        <p:txBody>
          <a:bodyPr wrap="square">
            <a:spAutoFit/>
          </a:bodyPr>
          <a:lstStyle/>
          <a:p>
            <a:r>
              <a:rPr lang="hu-HU" i="1" dirty="0">
                <a:solidFill>
                  <a:srgbClr val="5E5E5E"/>
                </a:solidFill>
                <a:latin typeface="Roboto"/>
              </a:rPr>
              <a:t>“</a:t>
            </a:r>
            <a:r>
              <a:rPr lang="hu-HU" sz="4000" i="1" dirty="0">
                <a:solidFill>
                  <a:srgbClr val="5E5E5E"/>
                </a:solidFill>
                <a:latin typeface="Roboto"/>
              </a:rPr>
              <a:t>A siker 80 százaléka a gondolkodásmódunknak köszönhető, és csak 20 százaléka a stratégiának – tehát az eredmény eléréséhez szükséges konkrét lépéseknek</a:t>
            </a:r>
            <a:r>
              <a:rPr lang="hu-HU" sz="4000" i="1" dirty="0" smtClean="0">
                <a:solidFill>
                  <a:srgbClr val="5E5E5E"/>
                </a:solidFill>
                <a:latin typeface="Roboto"/>
              </a:rPr>
              <a:t>”. </a:t>
            </a:r>
            <a:r>
              <a:rPr lang="hu-HU" dirty="0"/>
              <a:t>Anthony </a:t>
            </a:r>
            <a:r>
              <a:rPr lang="hu-HU" dirty="0" err="1"/>
              <a:t>Robbins</a:t>
            </a:r>
            <a:endParaRPr lang="hu-HU" sz="4000" dirty="0"/>
          </a:p>
        </p:txBody>
      </p:sp>
    </p:spTree>
    <p:extLst>
      <p:ext uri="{BB962C8B-B14F-4D97-AF65-F5344CB8AC3E}">
        <p14:creationId xmlns:p14="http://schemas.microsoft.com/office/powerpoint/2010/main" val="1859102412"/>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654629" y="322217"/>
            <a:ext cx="10241280" cy="5632311"/>
          </a:xfrm>
          <a:prstGeom prst="rect">
            <a:avLst/>
          </a:prstGeom>
        </p:spPr>
        <p:txBody>
          <a:bodyPr wrap="square">
            <a:spAutoFit/>
          </a:bodyPr>
          <a:lstStyle/>
          <a:p>
            <a:r>
              <a:rPr lang="hu-HU" sz="4000" b="1" dirty="0" smtClean="0"/>
              <a:t>Miért fontos beszélni a vállalkozói attitűdről és szemléletről?</a:t>
            </a:r>
          </a:p>
          <a:p>
            <a:endParaRPr lang="hu-HU" sz="4000" b="1" dirty="0" smtClean="0"/>
          </a:p>
          <a:p>
            <a:r>
              <a:rPr lang="hu-HU" sz="2400" dirty="0" smtClean="0"/>
              <a:t>A </a:t>
            </a:r>
            <a:r>
              <a:rPr lang="hu-HU" sz="2400" dirty="0"/>
              <a:t>vállalkozói attitűd és szemlélet központi szerepet játszik a </a:t>
            </a:r>
            <a:r>
              <a:rPr lang="hu-HU" sz="2400" b="1" dirty="0"/>
              <a:t>sikeres és fenntartható vállalkozásban</a:t>
            </a:r>
            <a:r>
              <a:rPr lang="hu-HU" sz="2400" dirty="0"/>
              <a:t>, mert:</a:t>
            </a:r>
          </a:p>
          <a:p>
            <a:endParaRPr lang="hu-HU" sz="2400" b="1" dirty="0" smtClean="0"/>
          </a:p>
          <a:p>
            <a:r>
              <a:rPr lang="hu-HU" sz="2400" b="1" dirty="0" smtClean="0"/>
              <a:t>A </a:t>
            </a:r>
            <a:r>
              <a:rPr lang="hu-HU" sz="2400" b="1" dirty="0"/>
              <a:t>vállalkozó a motor:</a:t>
            </a:r>
            <a:r>
              <a:rPr lang="hu-HU" sz="2400" dirty="0"/>
              <a:t> A vállalkozás működését és fejlődését elsősorban a tulajdonos motivációja, energiaszintje és hozzáállása határozza meg.</a:t>
            </a:r>
          </a:p>
          <a:p>
            <a:endParaRPr lang="hu-HU" sz="2400" b="1" dirty="0" smtClean="0"/>
          </a:p>
          <a:p>
            <a:r>
              <a:rPr lang="hu-HU" sz="2400" b="1" dirty="0" smtClean="0"/>
              <a:t>Megakadályozza </a:t>
            </a:r>
            <a:r>
              <a:rPr lang="hu-HU" sz="2400" b="1" dirty="0"/>
              <a:t>a kiégést:</a:t>
            </a:r>
            <a:r>
              <a:rPr lang="hu-HU" sz="2400" dirty="0"/>
              <a:t> Tudatos vállalkozói szemlélet és önismeret segít felismerni a túlterheltséget, és megelőzni a kiégést.</a:t>
            </a:r>
          </a:p>
          <a:p>
            <a:endParaRPr lang="hu-HU" sz="2400" b="1" dirty="0" smtClean="0"/>
          </a:p>
        </p:txBody>
      </p:sp>
    </p:spTree>
    <p:extLst>
      <p:ext uri="{BB962C8B-B14F-4D97-AF65-F5344CB8AC3E}">
        <p14:creationId xmlns:p14="http://schemas.microsoft.com/office/powerpoint/2010/main" val="167193169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593669" y="653143"/>
            <a:ext cx="10241280" cy="6124754"/>
          </a:xfrm>
          <a:prstGeom prst="rect">
            <a:avLst/>
          </a:prstGeom>
        </p:spPr>
        <p:txBody>
          <a:bodyPr wrap="square">
            <a:spAutoFit/>
          </a:bodyPr>
          <a:lstStyle/>
          <a:p>
            <a:r>
              <a:rPr lang="hu-HU" sz="4000" b="1" dirty="0" smtClean="0"/>
              <a:t>Miért fontos beszélni a vállalkozói attitűdről és szemléletről?</a:t>
            </a:r>
          </a:p>
          <a:p>
            <a:endParaRPr lang="hu-HU" sz="2400" b="1" dirty="0" smtClean="0"/>
          </a:p>
          <a:p>
            <a:r>
              <a:rPr lang="hu-HU" sz="2400" b="1" dirty="0"/>
              <a:t>Az egyén jólléte és egészsége:</a:t>
            </a:r>
            <a:r>
              <a:rPr lang="hu-HU" sz="2400" dirty="0"/>
              <a:t> Ha a vállalkozó nem figyel a saját határaira, hosszú távon csökken a teljesítménye, és az egészsége is veszélybe kerülhet.</a:t>
            </a:r>
          </a:p>
          <a:p>
            <a:endParaRPr lang="hu-HU" sz="2400" b="1" dirty="0"/>
          </a:p>
          <a:p>
            <a:r>
              <a:rPr lang="hu-HU" sz="2400" b="1" dirty="0" smtClean="0"/>
              <a:t>Fenntartható </a:t>
            </a:r>
            <a:r>
              <a:rPr lang="hu-HU" sz="2400" b="1" dirty="0"/>
              <a:t>működés:</a:t>
            </a:r>
            <a:r>
              <a:rPr lang="hu-HU" sz="2400" dirty="0"/>
              <a:t> A tudatos attitűd lehetővé teszi, hogy a vállalkozás ne csak rövid távon legyen sikeres, hanem hosszú távon is stabilan működjön</a:t>
            </a:r>
            <a:r>
              <a:rPr lang="hu-HU" sz="2400" dirty="0" smtClean="0"/>
              <a:t>.</a:t>
            </a:r>
          </a:p>
          <a:p>
            <a:endParaRPr lang="hu-HU" sz="2400" dirty="0"/>
          </a:p>
          <a:p>
            <a:r>
              <a:rPr lang="hu-HU" sz="2400" b="1" dirty="0"/>
              <a:t>Hatékony döntéshozatal:</a:t>
            </a:r>
            <a:r>
              <a:rPr lang="hu-HU" sz="2400" dirty="0"/>
              <a:t> Az önismeret és a tudatos szemlélet segít abban, hogy a vállalkozó reálisan értékelje a lehetőségeket, kockázatokat, és jobb döntéseket hozzon.</a:t>
            </a:r>
          </a:p>
          <a:p>
            <a:endParaRPr lang="hu-HU" sz="2400" dirty="0"/>
          </a:p>
        </p:txBody>
      </p:sp>
    </p:spTree>
    <p:extLst>
      <p:ext uri="{BB962C8B-B14F-4D97-AF65-F5344CB8AC3E}">
        <p14:creationId xmlns:p14="http://schemas.microsoft.com/office/powerpoint/2010/main" val="2139013576"/>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13184"/>
            <a:ext cx="216726"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900" b="0" i="0" u="none" strike="noStrike" cap="none" normalizeH="0" baseline="0" dirty="0" smtClean="0">
                <a:ln>
                  <a:noFill/>
                </a:ln>
                <a:solidFill>
                  <a:srgbClr val="4D4D4D"/>
                </a:solidFill>
                <a:effectLst/>
                <a:latin typeface="Arial" panose="020B0604020202020204" pitchFamily="34" charset="0"/>
                <a:cs typeface="Arial" panose="020B0604020202020204" pitchFamily="34" charset="0"/>
              </a:rPr>
              <a:t>.</a:t>
            </a: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
        <p:nvSpPr>
          <p:cNvPr id="5" name="Téglalap 4"/>
          <p:cNvSpPr/>
          <p:nvPr/>
        </p:nvSpPr>
        <p:spPr>
          <a:xfrm>
            <a:off x="1393373" y="1626720"/>
            <a:ext cx="10406742" cy="3046988"/>
          </a:xfrm>
          <a:prstGeom prst="rect">
            <a:avLst/>
          </a:prstGeom>
        </p:spPr>
        <p:txBody>
          <a:bodyPr wrap="square">
            <a:spAutoFit/>
          </a:bodyPr>
          <a:lstStyle/>
          <a:p>
            <a:r>
              <a:rPr lang="hu-HU" dirty="0">
                <a:latin typeface="Open Sans"/>
              </a:rPr>
              <a:t>„</a:t>
            </a:r>
            <a:r>
              <a:rPr lang="hu-HU" sz="2400" dirty="0">
                <a:latin typeface="Open Sans"/>
              </a:rPr>
              <a:t>Vagy a saját álmaidat építed fel, vagy valaki másét.” – Farra </a:t>
            </a:r>
            <a:r>
              <a:rPr lang="hu-HU" sz="2400" dirty="0" smtClean="0">
                <a:latin typeface="Open Sans"/>
              </a:rPr>
              <a:t>Gray</a:t>
            </a:r>
          </a:p>
          <a:p>
            <a:endParaRPr lang="hu-HU" sz="2400" dirty="0">
              <a:latin typeface="Open Sans"/>
            </a:endParaRPr>
          </a:p>
          <a:p>
            <a:r>
              <a:rPr lang="hu-HU" sz="2400" dirty="0">
                <a:latin typeface="Open Sans"/>
              </a:rPr>
              <a:t>„Ha terveid vannak, egyszerűen tűzd ki céljaidat, és cselekedj!” – </a:t>
            </a:r>
            <a:r>
              <a:rPr lang="hu-HU" sz="2400" dirty="0" err="1">
                <a:latin typeface="Open Sans"/>
              </a:rPr>
              <a:t>Nora</a:t>
            </a:r>
            <a:r>
              <a:rPr lang="hu-HU" sz="2400" dirty="0">
                <a:latin typeface="Open Sans"/>
              </a:rPr>
              <a:t> </a:t>
            </a:r>
            <a:r>
              <a:rPr lang="hu-HU" sz="2400" dirty="0" smtClean="0">
                <a:latin typeface="Open Sans"/>
              </a:rPr>
              <a:t>Roberts</a:t>
            </a:r>
          </a:p>
          <a:p>
            <a:endParaRPr lang="hu-HU" sz="2400" dirty="0">
              <a:latin typeface="Open Sans"/>
            </a:endParaRPr>
          </a:p>
          <a:p>
            <a:r>
              <a:rPr lang="hu-HU" sz="2400" dirty="0">
                <a:latin typeface="Open Sans"/>
              </a:rPr>
              <a:t>„Célozd meg a Holdat! Még ha elhibázod is, a csillagok közt landolsz.” – Les </a:t>
            </a:r>
            <a:r>
              <a:rPr lang="hu-HU" sz="2400" dirty="0" smtClean="0">
                <a:latin typeface="Open Sans"/>
              </a:rPr>
              <a:t>Brown</a:t>
            </a:r>
          </a:p>
          <a:p>
            <a:endParaRPr lang="hu-HU" sz="2400" dirty="0" smtClean="0">
              <a:latin typeface="Open Sans"/>
            </a:endParaRPr>
          </a:p>
        </p:txBody>
      </p:sp>
    </p:spTree>
    <p:extLst>
      <p:ext uri="{BB962C8B-B14F-4D97-AF65-F5344CB8AC3E}">
        <p14:creationId xmlns:p14="http://schemas.microsoft.com/office/powerpoint/2010/main" val="30782320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áblázat 1"/>
          <p:cNvGraphicFramePr>
            <a:graphicFrameLocks noGrp="1"/>
          </p:cNvGraphicFramePr>
          <p:nvPr>
            <p:extLst>
              <p:ext uri="{D42A27DB-BD31-4B8C-83A1-F6EECF244321}">
                <p14:modId xmlns:p14="http://schemas.microsoft.com/office/powerpoint/2010/main" val="616001934"/>
              </p:ext>
            </p:extLst>
          </p:nvPr>
        </p:nvGraphicFramePr>
        <p:xfrm>
          <a:off x="1497873" y="174171"/>
          <a:ext cx="9955511" cy="6135540"/>
        </p:xfrm>
        <a:graphic>
          <a:graphicData uri="http://schemas.openxmlformats.org/drawingml/2006/table">
            <a:tbl>
              <a:tblPr/>
              <a:tblGrid>
                <a:gridCol w="2577737">
                  <a:extLst>
                    <a:ext uri="{9D8B030D-6E8A-4147-A177-3AD203B41FA5}">
                      <a16:colId xmlns:a16="http://schemas.microsoft.com/office/drawing/2014/main" val="3136958235"/>
                    </a:ext>
                  </a:extLst>
                </a:gridCol>
                <a:gridCol w="2577737">
                  <a:extLst>
                    <a:ext uri="{9D8B030D-6E8A-4147-A177-3AD203B41FA5}">
                      <a16:colId xmlns:a16="http://schemas.microsoft.com/office/drawing/2014/main" val="1400867658"/>
                    </a:ext>
                  </a:extLst>
                </a:gridCol>
                <a:gridCol w="4800037">
                  <a:extLst>
                    <a:ext uri="{9D8B030D-6E8A-4147-A177-3AD203B41FA5}">
                      <a16:colId xmlns:a16="http://schemas.microsoft.com/office/drawing/2014/main" val="784312880"/>
                    </a:ext>
                  </a:extLst>
                </a:gridCol>
              </a:tblGrid>
              <a:tr h="446385">
                <a:tc>
                  <a:txBody>
                    <a:bodyPr/>
                    <a:lstStyle/>
                    <a:p>
                      <a:endParaRPr lang="hu-HU" sz="2000" dirty="0"/>
                    </a:p>
                  </a:txBody>
                  <a:tcPr marL="41787" marR="41787" marT="20894" marB="20894" anchor="ctr">
                    <a:lnL>
                      <a:noFill/>
                    </a:lnL>
                    <a:lnR>
                      <a:noFill/>
                    </a:lnR>
                    <a:lnT>
                      <a:noFill/>
                    </a:lnT>
                    <a:lnB>
                      <a:noFill/>
                    </a:lnB>
                  </a:tcPr>
                </a:tc>
                <a:tc>
                  <a:txBody>
                    <a:bodyPr/>
                    <a:lstStyle/>
                    <a:p>
                      <a:r>
                        <a:rPr lang="hu-HU" sz="2000"/>
                        <a:t>Alkalmazotti gondolkodás</a:t>
                      </a:r>
                    </a:p>
                  </a:txBody>
                  <a:tcPr marL="41787" marR="41787" marT="20894" marB="20894" anchor="ctr">
                    <a:lnL>
                      <a:noFill/>
                    </a:lnL>
                    <a:lnR>
                      <a:noFill/>
                    </a:lnR>
                    <a:lnT>
                      <a:noFill/>
                    </a:lnT>
                    <a:lnB>
                      <a:noFill/>
                    </a:lnB>
                  </a:tcPr>
                </a:tc>
                <a:tc>
                  <a:txBody>
                    <a:bodyPr/>
                    <a:lstStyle/>
                    <a:p>
                      <a:r>
                        <a:rPr lang="hu-HU" sz="2000" dirty="0"/>
                        <a:t>Vállalkozói gondolkodás</a:t>
                      </a:r>
                    </a:p>
                  </a:txBody>
                  <a:tcPr marL="41787" marR="41787" marT="20894" marB="20894" anchor="ctr">
                    <a:lnL>
                      <a:noFill/>
                    </a:lnL>
                    <a:lnR>
                      <a:noFill/>
                    </a:lnR>
                    <a:lnT>
                      <a:noFill/>
                    </a:lnT>
                    <a:lnB>
                      <a:noFill/>
                    </a:lnB>
                  </a:tcPr>
                </a:tc>
                <a:extLst>
                  <a:ext uri="{0D108BD9-81ED-4DB2-BD59-A6C34878D82A}">
                    <a16:rowId xmlns:a16="http://schemas.microsoft.com/office/drawing/2014/main" val="1146793059"/>
                  </a:ext>
                </a:extLst>
              </a:tr>
              <a:tr h="1402923">
                <a:tc>
                  <a:txBody>
                    <a:bodyPr/>
                    <a:lstStyle/>
                    <a:p>
                      <a:r>
                        <a:rPr lang="hu-HU" sz="2000" b="1" dirty="0"/>
                        <a:t>Időgazdálkodás</a:t>
                      </a:r>
                      <a:endParaRPr lang="hu-HU" sz="2000" dirty="0"/>
                    </a:p>
                  </a:txBody>
                  <a:tcPr marL="41787" marR="41787" marT="20894" marB="20894" anchor="ctr">
                    <a:lnL>
                      <a:noFill/>
                    </a:lnL>
                    <a:lnR>
                      <a:noFill/>
                    </a:lnR>
                    <a:lnT>
                      <a:noFill/>
                    </a:lnT>
                    <a:lnB>
                      <a:noFill/>
                    </a:lnB>
                  </a:tcPr>
                </a:tc>
                <a:tc>
                  <a:txBody>
                    <a:bodyPr/>
                    <a:lstStyle/>
                    <a:p>
                      <a:r>
                        <a:rPr lang="hu-HU" sz="2000" dirty="0"/>
                        <a:t>„Megmondják, mikor dolgozom.”</a:t>
                      </a:r>
                    </a:p>
                  </a:txBody>
                  <a:tcPr marL="41787" marR="41787" marT="20894" marB="20894" anchor="ctr">
                    <a:lnL>
                      <a:noFill/>
                    </a:lnL>
                    <a:lnR>
                      <a:noFill/>
                    </a:lnR>
                    <a:lnT>
                      <a:noFill/>
                    </a:lnT>
                    <a:lnB>
                      <a:noFill/>
                    </a:lnB>
                  </a:tcPr>
                </a:tc>
                <a:tc>
                  <a:txBody>
                    <a:bodyPr/>
                    <a:lstStyle/>
                    <a:p>
                      <a:r>
                        <a:rPr lang="hu-HU" sz="2000" dirty="0"/>
                        <a:t>„Én osztom be az időmet.”</a:t>
                      </a:r>
                    </a:p>
                  </a:txBody>
                  <a:tcPr marL="41787" marR="41787" marT="20894" marB="20894" anchor="ctr">
                    <a:lnL>
                      <a:noFill/>
                    </a:lnL>
                    <a:lnR>
                      <a:noFill/>
                    </a:lnR>
                    <a:lnT>
                      <a:noFill/>
                    </a:lnT>
                    <a:lnB>
                      <a:noFill/>
                    </a:lnB>
                  </a:tcPr>
                </a:tc>
                <a:extLst>
                  <a:ext uri="{0D108BD9-81ED-4DB2-BD59-A6C34878D82A}">
                    <a16:rowId xmlns:a16="http://schemas.microsoft.com/office/drawing/2014/main" val="2247855145"/>
                  </a:ext>
                </a:extLst>
              </a:tr>
              <a:tr h="1402923">
                <a:tc>
                  <a:txBody>
                    <a:bodyPr/>
                    <a:lstStyle/>
                    <a:p>
                      <a:r>
                        <a:rPr lang="hu-HU" sz="2000" b="1"/>
                        <a:t>Felelősségvállalás</a:t>
                      </a:r>
                      <a:endParaRPr lang="hu-HU" sz="2000"/>
                    </a:p>
                  </a:txBody>
                  <a:tcPr marL="41787" marR="41787" marT="20894" marB="20894" anchor="ctr">
                    <a:lnL>
                      <a:noFill/>
                    </a:lnL>
                    <a:lnR>
                      <a:noFill/>
                    </a:lnR>
                    <a:lnT>
                      <a:noFill/>
                    </a:lnT>
                    <a:lnB>
                      <a:noFill/>
                    </a:lnB>
                  </a:tcPr>
                </a:tc>
                <a:tc>
                  <a:txBody>
                    <a:bodyPr/>
                    <a:lstStyle/>
                    <a:p>
                      <a:r>
                        <a:rPr lang="hu-HU" sz="2000" dirty="0"/>
                        <a:t>„A főnök dönt.”</a:t>
                      </a:r>
                    </a:p>
                  </a:txBody>
                  <a:tcPr marL="41787" marR="41787" marT="20894" marB="20894" anchor="ctr">
                    <a:lnL>
                      <a:noFill/>
                    </a:lnL>
                    <a:lnR>
                      <a:noFill/>
                    </a:lnR>
                    <a:lnT>
                      <a:noFill/>
                    </a:lnT>
                    <a:lnB>
                      <a:noFill/>
                    </a:lnB>
                  </a:tcPr>
                </a:tc>
                <a:tc>
                  <a:txBody>
                    <a:bodyPr/>
                    <a:lstStyle/>
                    <a:p>
                      <a:r>
                        <a:rPr lang="hu-HU" sz="2000" dirty="0"/>
                        <a:t>„A felelősség az enyém.”</a:t>
                      </a:r>
                    </a:p>
                  </a:txBody>
                  <a:tcPr marL="41787" marR="41787" marT="20894" marB="20894" anchor="ctr">
                    <a:lnL>
                      <a:noFill/>
                    </a:lnL>
                    <a:lnR>
                      <a:noFill/>
                    </a:lnR>
                    <a:lnT>
                      <a:noFill/>
                    </a:lnT>
                    <a:lnB>
                      <a:noFill/>
                    </a:lnB>
                  </a:tcPr>
                </a:tc>
                <a:extLst>
                  <a:ext uri="{0D108BD9-81ED-4DB2-BD59-A6C34878D82A}">
                    <a16:rowId xmlns:a16="http://schemas.microsoft.com/office/drawing/2014/main" val="3298358449"/>
                  </a:ext>
                </a:extLst>
              </a:tr>
              <a:tr h="1020306">
                <a:tc>
                  <a:txBody>
                    <a:bodyPr/>
                    <a:lstStyle/>
                    <a:p>
                      <a:r>
                        <a:rPr lang="hu-HU" sz="2000" b="1"/>
                        <a:t>Döntéshozatal</a:t>
                      </a:r>
                      <a:endParaRPr lang="hu-HU" sz="2000"/>
                    </a:p>
                  </a:txBody>
                  <a:tcPr marL="41787" marR="41787" marT="20894" marB="20894" anchor="ctr">
                    <a:lnL>
                      <a:noFill/>
                    </a:lnL>
                    <a:lnR>
                      <a:noFill/>
                    </a:lnR>
                    <a:lnT>
                      <a:noFill/>
                    </a:lnT>
                    <a:lnB>
                      <a:noFill/>
                    </a:lnB>
                  </a:tcPr>
                </a:tc>
                <a:tc>
                  <a:txBody>
                    <a:bodyPr/>
                    <a:lstStyle/>
                    <a:p>
                      <a:r>
                        <a:rPr lang="hu-HU" sz="2000"/>
                        <a:t>„Előbb egyeztetek.”</a:t>
                      </a:r>
                    </a:p>
                  </a:txBody>
                  <a:tcPr marL="41787" marR="41787" marT="20894" marB="20894" anchor="ctr">
                    <a:lnL>
                      <a:noFill/>
                    </a:lnL>
                    <a:lnR>
                      <a:noFill/>
                    </a:lnR>
                    <a:lnT>
                      <a:noFill/>
                    </a:lnT>
                    <a:lnB>
                      <a:noFill/>
                    </a:lnB>
                  </a:tcPr>
                </a:tc>
                <a:tc>
                  <a:txBody>
                    <a:bodyPr/>
                    <a:lstStyle/>
                    <a:p>
                      <a:r>
                        <a:rPr lang="hu-HU" sz="2000" dirty="0"/>
                        <a:t>„Merek kockázatot vállalni.”</a:t>
                      </a:r>
                    </a:p>
                  </a:txBody>
                  <a:tcPr marL="41787" marR="41787" marT="20894" marB="20894" anchor="ctr">
                    <a:lnL>
                      <a:noFill/>
                    </a:lnL>
                    <a:lnR>
                      <a:noFill/>
                    </a:lnR>
                    <a:lnT>
                      <a:noFill/>
                    </a:lnT>
                    <a:lnB>
                      <a:noFill/>
                    </a:lnB>
                  </a:tcPr>
                </a:tc>
                <a:extLst>
                  <a:ext uri="{0D108BD9-81ED-4DB2-BD59-A6C34878D82A}">
                    <a16:rowId xmlns:a16="http://schemas.microsoft.com/office/drawing/2014/main" val="2324583345"/>
                  </a:ext>
                </a:extLst>
              </a:tr>
              <a:tr h="829000">
                <a:tc>
                  <a:txBody>
                    <a:bodyPr/>
                    <a:lstStyle/>
                    <a:p>
                      <a:r>
                        <a:rPr lang="hu-HU" sz="2000" b="1"/>
                        <a:t>Pénzügyi szemlélet</a:t>
                      </a:r>
                      <a:endParaRPr lang="hu-HU" sz="2000"/>
                    </a:p>
                  </a:txBody>
                  <a:tcPr marL="41787" marR="41787" marT="20894" marB="20894" anchor="ctr">
                    <a:lnL>
                      <a:noFill/>
                    </a:lnL>
                    <a:lnR>
                      <a:noFill/>
                    </a:lnR>
                    <a:lnT>
                      <a:noFill/>
                    </a:lnT>
                    <a:lnB>
                      <a:noFill/>
                    </a:lnB>
                  </a:tcPr>
                </a:tc>
                <a:tc>
                  <a:txBody>
                    <a:bodyPr/>
                    <a:lstStyle/>
                    <a:p>
                      <a:r>
                        <a:rPr lang="hu-HU" sz="2000" dirty="0"/>
                        <a:t>„A fizetés </a:t>
                      </a:r>
                      <a:r>
                        <a:rPr lang="hu-HU" sz="2000" dirty="0" smtClean="0"/>
                        <a:t>kapok”</a:t>
                      </a:r>
                      <a:endParaRPr lang="hu-HU" sz="2000" dirty="0"/>
                    </a:p>
                  </a:txBody>
                  <a:tcPr marL="41787" marR="41787" marT="20894" marB="20894" anchor="ctr">
                    <a:lnL>
                      <a:noFill/>
                    </a:lnL>
                    <a:lnR>
                      <a:noFill/>
                    </a:lnR>
                    <a:lnT>
                      <a:noFill/>
                    </a:lnT>
                    <a:lnB>
                      <a:noFill/>
                    </a:lnB>
                  </a:tcPr>
                </a:tc>
                <a:tc>
                  <a:txBody>
                    <a:bodyPr/>
                    <a:lstStyle/>
                    <a:p>
                      <a:r>
                        <a:rPr lang="hu-HU" sz="2000"/>
                        <a:t>„A bevétel a döntéseim eredménye.”</a:t>
                      </a:r>
                    </a:p>
                  </a:txBody>
                  <a:tcPr marL="41787" marR="41787" marT="20894" marB="20894" anchor="ctr">
                    <a:lnL>
                      <a:noFill/>
                    </a:lnL>
                    <a:lnR>
                      <a:noFill/>
                    </a:lnR>
                    <a:lnT>
                      <a:noFill/>
                    </a:lnT>
                    <a:lnB>
                      <a:noFill/>
                    </a:lnB>
                  </a:tcPr>
                </a:tc>
                <a:extLst>
                  <a:ext uri="{0D108BD9-81ED-4DB2-BD59-A6C34878D82A}">
                    <a16:rowId xmlns:a16="http://schemas.microsoft.com/office/drawing/2014/main" val="1572786288"/>
                  </a:ext>
                </a:extLst>
              </a:tr>
              <a:tr h="829000">
                <a:tc>
                  <a:txBody>
                    <a:bodyPr/>
                    <a:lstStyle/>
                    <a:p>
                      <a:r>
                        <a:rPr lang="hu-HU" sz="2000" b="1"/>
                        <a:t>Motiváció</a:t>
                      </a:r>
                      <a:endParaRPr lang="hu-HU" sz="2000"/>
                    </a:p>
                  </a:txBody>
                  <a:tcPr marL="41787" marR="41787" marT="20894" marB="20894" anchor="ctr">
                    <a:lnL>
                      <a:noFill/>
                    </a:lnL>
                    <a:lnR>
                      <a:noFill/>
                    </a:lnR>
                    <a:lnT>
                      <a:noFill/>
                    </a:lnT>
                    <a:lnB>
                      <a:noFill/>
                    </a:lnB>
                  </a:tcPr>
                </a:tc>
                <a:tc>
                  <a:txBody>
                    <a:bodyPr/>
                    <a:lstStyle/>
                    <a:p>
                      <a:r>
                        <a:rPr lang="hu-HU" sz="2000"/>
                        <a:t>„Csinálom, mert kell.”</a:t>
                      </a:r>
                    </a:p>
                  </a:txBody>
                  <a:tcPr marL="41787" marR="41787" marT="20894" marB="20894" anchor="ctr">
                    <a:lnL>
                      <a:noFill/>
                    </a:lnL>
                    <a:lnR>
                      <a:noFill/>
                    </a:lnR>
                    <a:lnT>
                      <a:noFill/>
                    </a:lnT>
                    <a:lnB>
                      <a:noFill/>
                    </a:lnB>
                  </a:tcPr>
                </a:tc>
                <a:tc>
                  <a:txBody>
                    <a:bodyPr/>
                    <a:lstStyle/>
                    <a:p>
                      <a:r>
                        <a:rPr lang="hu-HU" sz="2000" dirty="0"/>
                        <a:t>„Csinálom, mert hiszek benne.”</a:t>
                      </a:r>
                    </a:p>
                  </a:txBody>
                  <a:tcPr marL="41787" marR="41787" marT="20894" marB="20894" anchor="ctr">
                    <a:lnL>
                      <a:noFill/>
                    </a:lnL>
                    <a:lnR>
                      <a:noFill/>
                    </a:lnR>
                    <a:lnT>
                      <a:noFill/>
                    </a:lnT>
                    <a:lnB>
                      <a:noFill/>
                    </a:lnB>
                  </a:tcPr>
                </a:tc>
                <a:extLst>
                  <a:ext uri="{0D108BD9-81ED-4DB2-BD59-A6C34878D82A}">
                    <a16:rowId xmlns:a16="http://schemas.microsoft.com/office/drawing/2014/main" val="1792467664"/>
                  </a:ext>
                </a:extLst>
              </a:tr>
            </a:tbl>
          </a:graphicData>
        </a:graphic>
      </p:graphicFrame>
    </p:spTree>
    <p:extLst>
      <p:ext uri="{BB962C8B-B14F-4D97-AF65-F5344CB8AC3E}">
        <p14:creationId xmlns:p14="http://schemas.microsoft.com/office/powerpoint/2010/main" val="202829834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1602376" y="2081348"/>
            <a:ext cx="9466217" cy="3754874"/>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Munka magánélet egyensúly</a:t>
            </a:r>
          </a:p>
          <a:p>
            <a:r>
              <a:rPr lang="hu-HU" sz="4400" i="1" dirty="0" smtClean="0">
                <a:ea typeface="Calibri" panose="020F0502020204030204" pitchFamily="34" charset="0"/>
                <a:cs typeface="Times New Roman" panose="02020603050405020304" pitchFamily="18" charset="0"/>
              </a:rPr>
              <a:t>Időrabló tevékenységek</a:t>
            </a:r>
          </a:p>
          <a:p>
            <a:r>
              <a:rPr lang="hu-HU" sz="4400" i="1" dirty="0" smtClean="0">
                <a:ea typeface="Calibri" panose="020F0502020204030204" pitchFamily="34" charset="0"/>
                <a:cs typeface="Times New Roman" panose="02020603050405020304" pitchFamily="18" charset="0"/>
              </a:rPr>
              <a:t>Tervezés, </a:t>
            </a:r>
            <a:r>
              <a:rPr lang="hu-HU" sz="4400" i="1" dirty="0" err="1" smtClean="0">
                <a:ea typeface="Calibri" panose="020F0502020204030204" pitchFamily="34" charset="0"/>
                <a:cs typeface="Times New Roman" panose="02020603050405020304" pitchFamily="18" charset="0"/>
              </a:rPr>
              <a:t>priorizálás</a:t>
            </a:r>
            <a:endParaRPr lang="hu-HU" sz="4400" i="1" dirty="0" smtClean="0">
              <a:ea typeface="Calibri" panose="020F0502020204030204" pitchFamily="34" charset="0"/>
              <a:cs typeface="Times New Roman" panose="02020603050405020304" pitchFamily="18" charset="0"/>
            </a:endParaRPr>
          </a:p>
          <a:p>
            <a:r>
              <a:rPr lang="hu-HU" sz="4400" i="1" dirty="0" smtClean="0">
                <a:ea typeface="Calibri" panose="020F0502020204030204" pitchFamily="34" charset="0"/>
                <a:cs typeface="Times New Roman" panose="02020603050405020304" pitchFamily="18" charset="0"/>
              </a:rPr>
              <a:t>Delegálás</a:t>
            </a:r>
          </a:p>
          <a:p>
            <a:r>
              <a:rPr lang="hu-HU" sz="4400" i="1" dirty="0" err="1" smtClean="0">
                <a:ea typeface="Calibri" panose="020F0502020204030204" pitchFamily="34" charset="0"/>
                <a:cs typeface="Times New Roman" panose="02020603050405020304" pitchFamily="18" charset="0"/>
              </a:rPr>
              <a:t>Multitasking</a:t>
            </a:r>
            <a:r>
              <a:rPr lang="hu-HU" sz="4400" i="1" dirty="0" smtClean="0">
                <a:ea typeface="Calibri" panose="020F0502020204030204" pitchFamily="34" charset="0"/>
                <a:cs typeface="Times New Roman" panose="02020603050405020304" pitchFamily="18" charset="0"/>
              </a:rPr>
              <a:t>?</a:t>
            </a:r>
          </a:p>
          <a:p>
            <a:pPr marL="285750" indent="-285750">
              <a:buFontTx/>
              <a:buChar char="-"/>
            </a:pPr>
            <a:endParaRPr lang="hu-HU" dirty="0"/>
          </a:p>
        </p:txBody>
      </p:sp>
    </p:spTree>
    <p:extLst>
      <p:ext uri="{BB962C8B-B14F-4D97-AF65-F5344CB8AC3E}">
        <p14:creationId xmlns:p14="http://schemas.microsoft.com/office/powerpoint/2010/main" val="4026163471"/>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602376" y="2081348"/>
            <a:ext cx="9927773" cy="4093428"/>
          </a:xfrm>
          <a:prstGeom prst="rect">
            <a:avLst/>
          </a:prstGeom>
        </p:spPr>
        <p:txBody>
          <a:bodyPr wrap="square">
            <a:spAutoFit/>
          </a:bodyPr>
          <a:lstStyle/>
          <a:p>
            <a:r>
              <a:rPr lang="hu-HU" sz="4400" b="1" i="1" dirty="0" smtClean="0">
                <a:ea typeface="Calibri" panose="020F0502020204030204" pitchFamily="34" charset="0"/>
                <a:cs typeface="Times New Roman" panose="02020603050405020304" pitchFamily="18" charset="0"/>
              </a:rPr>
              <a:t>Munka magánélet egyensúly</a:t>
            </a:r>
          </a:p>
          <a:p>
            <a:endParaRPr lang="hu-HU" dirty="0" smtClean="0"/>
          </a:p>
          <a:p>
            <a:r>
              <a:rPr lang="hu-HU" sz="3600" dirty="0" smtClean="0"/>
              <a:t>Miért lettünk vállalkozók?</a:t>
            </a:r>
            <a:br>
              <a:rPr lang="hu-HU" sz="3600" dirty="0" smtClean="0"/>
            </a:br>
            <a:r>
              <a:rPr lang="hu-HU" sz="3600" dirty="0" smtClean="0"/>
              <a:t>Van e szabadságunk?</a:t>
            </a:r>
            <a:br>
              <a:rPr lang="hu-HU" sz="3600" dirty="0" smtClean="0"/>
            </a:br>
            <a:r>
              <a:rPr lang="hu-HU" sz="3600" dirty="0" smtClean="0"/>
              <a:t>Hogy lesz szabadidőnk?</a:t>
            </a:r>
            <a:br>
              <a:rPr lang="hu-HU" sz="3600" dirty="0" smtClean="0"/>
            </a:br>
            <a:r>
              <a:rPr lang="hu-HU" sz="3600" dirty="0" smtClean="0"/>
              <a:t>Mikor kell elkezdeni a határok meghúzását?</a:t>
            </a:r>
            <a:br>
              <a:rPr lang="hu-HU" sz="3600" dirty="0" smtClean="0"/>
            </a:br>
            <a:endParaRPr lang="hu-HU" sz="3600" dirty="0" smtClean="0"/>
          </a:p>
          <a:p>
            <a:endParaRPr lang="hu-HU" dirty="0"/>
          </a:p>
        </p:txBody>
      </p:sp>
    </p:spTree>
    <p:extLst>
      <p:ext uri="{BB962C8B-B14F-4D97-AF65-F5344CB8AC3E}">
        <p14:creationId xmlns:p14="http://schemas.microsoft.com/office/powerpoint/2010/main" val="1727144407"/>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811382" y="2185851"/>
            <a:ext cx="9466217" cy="4031873"/>
          </a:xfrm>
          <a:prstGeom prst="rect">
            <a:avLst/>
          </a:prstGeom>
        </p:spPr>
        <p:txBody>
          <a:bodyPr wrap="square">
            <a:spAutoFit/>
          </a:bodyPr>
          <a:lstStyle/>
          <a:p>
            <a:r>
              <a:rPr lang="hu-HU" sz="4400" b="1" i="1" dirty="0" smtClean="0">
                <a:ea typeface="Calibri" panose="020F0502020204030204" pitchFamily="34" charset="0"/>
                <a:cs typeface="Times New Roman" panose="02020603050405020304" pitchFamily="18" charset="0"/>
              </a:rPr>
              <a:t>Időrabló tevékenységek</a:t>
            </a:r>
            <a:r>
              <a:rPr lang="hu-HU" sz="4400" i="1" dirty="0" smtClean="0">
                <a:ea typeface="Calibri" panose="020F0502020204030204" pitchFamily="34" charset="0"/>
                <a:cs typeface="Times New Roman" panose="02020603050405020304" pitchFamily="18" charset="0"/>
              </a:rPr>
              <a:t/>
            </a:r>
            <a:br>
              <a:rPr lang="hu-HU" sz="4400" i="1" dirty="0" smtClean="0">
                <a:ea typeface="Calibri" panose="020F0502020204030204" pitchFamily="34" charset="0"/>
                <a:cs typeface="Times New Roman" panose="02020603050405020304" pitchFamily="18" charset="0"/>
              </a:rPr>
            </a:br>
            <a:r>
              <a:rPr lang="hu-HU" sz="3600" i="1" dirty="0" smtClean="0">
                <a:ea typeface="Calibri" panose="020F0502020204030204" pitchFamily="34" charset="0"/>
                <a:cs typeface="Times New Roman" panose="02020603050405020304" pitchFamily="18" charset="0"/>
              </a:rPr>
              <a:t>Mik az időrabló tevékenységek?</a:t>
            </a:r>
          </a:p>
          <a:p>
            <a:r>
              <a:rPr lang="hu-HU" sz="1400" i="1" dirty="0" smtClean="0">
                <a:ea typeface="Calibri" panose="020F0502020204030204" pitchFamily="34" charset="0"/>
                <a:cs typeface="Times New Roman" panose="02020603050405020304" pitchFamily="18" charset="0"/>
              </a:rPr>
              <a:t>(</a:t>
            </a:r>
            <a:r>
              <a:rPr lang="hu-HU" sz="1400" i="1" dirty="0" err="1" smtClean="0">
                <a:ea typeface="Calibri" panose="020F0502020204030204" pitchFamily="34" charset="0"/>
                <a:cs typeface="Times New Roman" panose="02020603050405020304" pitchFamily="18" charset="0"/>
              </a:rPr>
              <a:t>Perfekcionizmus</a:t>
            </a:r>
            <a:r>
              <a:rPr lang="hu-HU" sz="1400" i="1" dirty="0" smtClean="0">
                <a:ea typeface="Calibri" panose="020F0502020204030204" pitchFamily="34" charset="0"/>
                <a:cs typeface="Times New Roman" panose="02020603050405020304" pitchFamily="18" charset="0"/>
              </a:rPr>
              <a:t>, túlzott aggódás, </a:t>
            </a:r>
            <a:r>
              <a:rPr lang="hu-HU" sz="1400" i="1" dirty="0" smtClean="0">
                <a:ea typeface="Calibri" panose="020F0502020204030204" pitchFamily="34" charset="0"/>
                <a:cs typeface="Times New Roman" panose="02020603050405020304" pitchFamily="18" charset="0"/>
              </a:rPr>
              <a:t>halogatás, értesítések a telefonon)</a:t>
            </a:r>
            <a:r>
              <a:rPr lang="hu-HU" sz="1400" i="1" dirty="0" smtClean="0">
                <a:ea typeface="Calibri" panose="020F0502020204030204" pitchFamily="34" charset="0"/>
                <a:cs typeface="Times New Roman" panose="02020603050405020304" pitchFamily="18" charset="0"/>
              </a:rPr>
              <a:t/>
            </a:r>
            <a:br>
              <a:rPr lang="hu-HU" sz="1400" i="1" dirty="0" smtClean="0">
                <a:ea typeface="Calibri" panose="020F0502020204030204" pitchFamily="34" charset="0"/>
                <a:cs typeface="Times New Roman" panose="02020603050405020304" pitchFamily="18" charset="0"/>
              </a:rPr>
            </a:br>
            <a:r>
              <a:rPr lang="hu-HU" sz="3600" i="1" dirty="0" smtClean="0">
                <a:ea typeface="Calibri" panose="020F0502020204030204" pitchFamily="34" charset="0"/>
                <a:cs typeface="Times New Roman" panose="02020603050405020304" pitchFamily="18" charset="0"/>
              </a:rPr>
              <a:t>Hogyan tudjuk észrevenni, kizárni ezeket?</a:t>
            </a:r>
            <a:br>
              <a:rPr lang="hu-HU" sz="3600" i="1" dirty="0" smtClean="0">
                <a:ea typeface="Calibri" panose="020F0502020204030204" pitchFamily="34" charset="0"/>
                <a:cs typeface="Times New Roman" panose="02020603050405020304" pitchFamily="18" charset="0"/>
              </a:rPr>
            </a:br>
            <a:r>
              <a:rPr lang="hu-HU" sz="3600" i="1" dirty="0">
                <a:ea typeface="Calibri" panose="020F0502020204030204" pitchFamily="34" charset="0"/>
                <a:cs typeface="Times New Roman" panose="02020603050405020304" pitchFamily="18" charset="0"/>
              </a:rPr>
              <a:t>Célok és tervek </a:t>
            </a:r>
            <a:r>
              <a:rPr lang="hu-HU" sz="3600" i="1" dirty="0" smtClean="0">
                <a:ea typeface="Calibri" panose="020F0502020204030204" pitchFamily="34" charset="0"/>
                <a:cs typeface="Times New Roman" panose="02020603050405020304" pitchFamily="18" charset="0"/>
              </a:rPr>
              <a:t>nélkül </a:t>
            </a:r>
            <a:r>
              <a:rPr lang="hu-HU" sz="3600" i="1" dirty="0" smtClean="0">
                <a:ea typeface="Calibri" panose="020F0502020204030204" pitchFamily="34" charset="0"/>
                <a:cs typeface="Times New Roman" panose="02020603050405020304" pitchFamily="18" charset="0"/>
              </a:rPr>
              <a:t>működni</a:t>
            </a:r>
          </a:p>
          <a:p>
            <a:r>
              <a:rPr lang="hu-HU" sz="3600" i="1" dirty="0" smtClean="0">
                <a:ea typeface="Calibri" panose="020F0502020204030204" pitchFamily="34" charset="0"/>
                <a:cs typeface="Times New Roman" panose="02020603050405020304" pitchFamily="18" charset="0"/>
              </a:rPr>
              <a:t>Halogatás</a:t>
            </a:r>
            <a:endParaRPr lang="hu-HU" sz="3600" i="1" dirty="0">
              <a:ea typeface="Calibri" panose="020F0502020204030204" pitchFamily="34" charset="0"/>
              <a:cs typeface="Times New Roman" panose="02020603050405020304" pitchFamily="18" charset="0"/>
            </a:endParaRPr>
          </a:p>
          <a:p>
            <a:endParaRPr lang="hu-HU" sz="36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2775356257"/>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367772" y="1506583"/>
            <a:ext cx="9466217" cy="4801314"/>
          </a:xfrm>
          <a:prstGeom prst="rect">
            <a:avLst/>
          </a:prstGeom>
        </p:spPr>
        <p:txBody>
          <a:bodyPr wrap="square">
            <a:spAutoFit/>
          </a:bodyPr>
          <a:lstStyle/>
          <a:p>
            <a:r>
              <a:rPr lang="hu-HU" sz="4400" b="1" i="1" dirty="0" smtClean="0">
                <a:ea typeface="Calibri" panose="020F0502020204030204" pitchFamily="34" charset="0"/>
                <a:cs typeface="Times New Roman" panose="02020603050405020304" pitchFamily="18" charset="0"/>
              </a:rPr>
              <a:t>Időrabló tevékenységek</a:t>
            </a:r>
            <a:r>
              <a:rPr lang="hu-HU" sz="4400" i="1" dirty="0" smtClean="0">
                <a:ea typeface="Calibri" panose="020F0502020204030204" pitchFamily="34" charset="0"/>
                <a:cs typeface="Times New Roman" panose="02020603050405020304" pitchFamily="18" charset="0"/>
              </a:rPr>
              <a:t/>
            </a:r>
            <a:br>
              <a:rPr lang="hu-HU" sz="4400" i="1" dirty="0" smtClean="0">
                <a:ea typeface="Calibri" panose="020F0502020204030204" pitchFamily="34" charset="0"/>
                <a:cs typeface="Times New Roman" panose="02020603050405020304" pitchFamily="18" charset="0"/>
              </a:rPr>
            </a:br>
            <a:endParaRPr lang="hu-HU" sz="4400" i="1" dirty="0" smtClean="0">
              <a:ea typeface="Calibri" panose="020F0502020204030204" pitchFamily="34" charset="0"/>
              <a:cs typeface="Times New Roman" panose="02020603050405020304" pitchFamily="18" charset="0"/>
            </a:endParaRPr>
          </a:p>
          <a:p>
            <a:r>
              <a:rPr lang="hu-HU" sz="3600" i="1" dirty="0" smtClean="0">
                <a:ea typeface="Calibri" panose="020F0502020204030204" pitchFamily="34" charset="0"/>
                <a:cs typeface="Times New Roman" panose="02020603050405020304" pitchFamily="18" charset="0"/>
              </a:rPr>
              <a:t>„Nyeld le a békát”</a:t>
            </a:r>
            <a:br>
              <a:rPr lang="hu-HU" sz="3600" i="1" dirty="0" smtClean="0">
                <a:ea typeface="Calibri" panose="020F0502020204030204" pitchFamily="34" charset="0"/>
                <a:cs typeface="Times New Roman" panose="02020603050405020304" pitchFamily="18" charset="0"/>
              </a:rPr>
            </a:br>
            <a:endParaRPr lang="hu-HU" sz="3600" i="1" dirty="0" smtClean="0">
              <a:ea typeface="Calibri" panose="020F0502020204030204" pitchFamily="34" charset="0"/>
              <a:cs typeface="Times New Roman" panose="02020603050405020304" pitchFamily="18" charset="0"/>
            </a:endParaRPr>
          </a:p>
          <a:p>
            <a:r>
              <a:rPr lang="hu-HU" sz="3200" b="1" dirty="0" smtClean="0"/>
              <a:t>érdemes </a:t>
            </a:r>
            <a:r>
              <a:rPr lang="hu-HU" sz="3200" b="1" dirty="0"/>
              <a:t>a legnehezebbnek megítélt feladatot elsőként </a:t>
            </a:r>
            <a:r>
              <a:rPr lang="hu-HU" sz="3200" b="1" dirty="0" smtClean="0"/>
              <a:t>elvégezni</a:t>
            </a:r>
            <a:br>
              <a:rPr lang="hu-HU" sz="3200" b="1" dirty="0" smtClean="0"/>
            </a:br>
            <a:r>
              <a:rPr lang="hu-HU" sz="3200" b="1" dirty="0" smtClean="0"/>
              <a:t/>
            </a:r>
            <a:br>
              <a:rPr lang="hu-HU" sz="3200" b="1"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pic>
        <p:nvPicPr>
          <p:cNvPr id="1026" name="Picture 2" descr="Béka: Több mint 119 652 jogdíjmentes, licencelhető stockillusztráció és  -rajz | Shutterstock"/>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556375" y="4783064"/>
            <a:ext cx="2848882" cy="2074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63566839"/>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202309" y="1341120"/>
            <a:ext cx="9466217" cy="5724644"/>
          </a:xfrm>
          <a:prstGeom prst="rect">
            <a:avLst/>
          </a:prstGeom>
        </p:spPr>
        <p:txBody>
          <a:bodyPr wrap="square">
            <a:spAutoFit/>
          </a:bodyPr>
          <a:lstStyle/>
          <a:p>
            <a:r>
              <a:rPr lang="hu-HU" sz="3200" b="1" dirty="0" smtClean="0"/>
              <a:t> </a:t>
            </a:r>
            <a:endParaRPr lang="hu-HU" sz="3200" dirty="0"/>
          </a:p>
          <a:p>
            <a:r>
              <a:rPr lang="hu-HU" dirty="0" err="1"/>
              <a:t>Ivy</a:t>
            </a:r>
            <a:r>
              <a:rPr lang="hu-HU" dirty="0"/>
              <a:t> Lee </a:t>
            </a:r>
            <a:r>
              <a:rPr lang="hu-HU" dirty="0" smtClean="0"/>
              <a:t>módszer:</a:t>
            </a:r>
          </a:p>
          <a:p>
            <a:r>
              <a:rPr lang="hu-HU" dirty="0" smtClean="0"/>
              <a:t/>
            </a:r>
            <a:br>
              <a:rPr lang="hu-HU" dirty="0" smtClean="0"/>
            </a:br>
            <a:r>
              <a:rPr lang="hu-HU" b="1" dirty="0" smtClean="0"/>
              <a:t>Hat feladat leírása</a:t>
            </a:r>
            <a:r>
              <a:rPr lang="hu-HU" dirty="0" smtClean="0"/>
              <a:t>: A </a:t>
            </a:r>
            <a:r>
              <a:rPr lang="hu-HU" dirty="0"/>
              <a:t>munkanap végén </a:t>
            </a:r>
            <a:r>
              <a:rPr lang="hu-HU" dirty="0" smtClean="0"/>
              <a:t>hat </a:t>
            </a:r>
            <a:r>
              <a:rPr lang="hu-HU" dirty="0"/>
              <a:t>legfontosabb </a:t>
            </a:r>
            <a:r>
              <a:rPr lang="hu-HU" dirty="0" smtClean="0"/>
              <a:t>feladatot írjuk össze, </a:t>
            </a:r>
            <a:r>
              <a:rPr lang="hu-HU" dirty="0"/>
              <a:t>amelyet a következő napra kell teljesíteni</a:t>
            </a:r>
            <a:r>
              <a:rPr lang="hu-HU" dirty="0" smtClean="0"/>
              <a:t>.</a:t>
            </a:r>
          </a:p>
          <a:p>
            <a:endParaRPr lang="hu-HU" dirty="0"/>
          </a:p>
          <a:p>
            <a:r>
              <a:rPr lang="hu-HU" b="1" dirty="0"/>
              <a:t>Fontossági sorrend</a:t>
            </a:r>
            <a:r>
              <a:rPr lang="hu-HU" dirty="0"/>
              <a:t>: </a:t>
            </a:r>
            <a:r>
              <a:rPr lang="hu-HU" dirty="0" smtClean="0"/>
              <a:t>Ezeket </a:t>
            </a:r>
            <a:r>
              <a:rPr lang="hu-HU" dirty="0"/>
              <a:t>a feladatokat fontossági </a:t>
            </a:r>
            <a:r>
              <a:rPr lang="hu-HU" dirty="0" smtClean="0"/>
              <a:t>sorrendbe kell rendezni, </a:t>
            </a:r>
            <a:r>
              <a:rPr lang="hu-HU" dirty="0"/>
              <a:t>a legfontosabb feladat legyen a lista elején</a:t>
            </a:r>
            <a:r>
              <a:rPr lang="hu-HU" dirty="0" smtClean="0"/>
              <a:t>.</a:t>
            </a:r>
          </a:p>
          <a:p>
            <a:endParaRPr lang="hu-HU" dirty="0"/>
          </a:p>
          <a:p>
            <a:r>
              <a:rPr lang="hu-HU" b="1" dirty="0"/>
              <a:t>Összpontosítás egy feladatra</a:t>
            </a:r>
            <a:r>
              <a:rPr lang="hu-HU" dirty="0"/>
              <a:t>: A következő nap </a:t>
            </a:r>
            <a:r>
              <a:rPr lang="hu-HU" dirty="0" smtClean="0"/>
              <a:t>a </a:t>
            </a:r>
            <a:r>
              <a:rPr lang="hu-HU" dirty="0"/>
              <a:t>listán szereplő első feladattal </a:t>
            </a:r>
            <a:r>
              <a:rPr lang="hu-HU" dirty="0" smtClean="0"/>
              <a:t>kell elkezdeni foglalkozni</a:t>
            </a:r>
            <a:r>
              <a:rPr lang="hu-HU" dirty="0"/>
              <a:t>, és csak akkor </a:t>
            </a:r>
            <a:r>
              <a:rPr lang="hu-HU" dirty="0" smtClean="0"/>
              <a:t>mehetünk tovább </a:t>
            </a:r>
            <a:r>
              <a:rPr lang="hu-HU" dirty="0"/>
              <a:t>a következőre, ha az előző befejeződött</a:t>
            </a:r>
            <a:r>
              <a:rPr lang="hu-HU" dirty="0" smtClean="0"/>
              <a:t>.</a:t>
            </a:r>
          </a:p>
          <a:p>
            <a:endParaRPr lang="hu-HU" dirty="0"/>
          </a:p>
          <a:p>
            <a:r>
              <a:rPr lang="hu-HU" b="1" dirty="0"/>
              <a:t>Nem teljesített feladatok átvitele</a:t>
            </a:r>
            <a:r>
              <a:rPr lang="hu-HU" dirty="0"/>
              <a:t>: Ha valamilyen feladat nem lett befejezve, </a:t>
            </a:r>
            <a:r>
              <a:rPr lang="hu-HU" dirty="0" smtClean="0"/>
              <a:t>át kell vinni következő </a:t>
            </a:r>
            <a:r>
              <a:rPr lang="hu-HU" dirty="0"/>
              <a:t>napra.</a:t>
            </a:r>
          </a:p>
          <a:p>
            <a:r>
              <a:rPr lang="hu-HU" sz="3200" dirty="0" smtClean="0"/>
              <a:t/>
            </a:r>
            <a:br>
              <a:rPr lang="hu-HU" sz="3200"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2578263789"/>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2343132" y="1410789"/>
            <a:ext cx="9466217" cy="6278642"/>
          </a:xfrm>
          <a:prstGeom prst="rect">
            <a:avLst/>
          </a:prstGeom>
        </p:spPr>
        <p:txBody>
          <a:bodyPr wrap="square">
            <a:spAutoFit/>
          </a:bodyPr>
          <a:lstStyle/>
          <a:p>
            <a:r>
              <a:rPr lang="hu-HU" sz="3200" b="1" dirty="0" smtClean="0"/>
              <a:t> </a:t>
            </a:r>
            <a:endParaRPr lang="hu-HU" sz="3200" dirty="0"/>
          </a:p>
          <a:p>
            <a:r>
              <a:rPr lang="hu-HU" b="1" dirty="0" err="1"/>
              <a:t>Ivy</a:t>
            </a:r>
            <a:r>
              <a:rPr lang="hu-HU" b="1" dirty="0"/>
              <a:t> Lee </a:t>
            </a:r>
            <a:r>
              <a:rPr lang="hu-HU" b="1" dirty="0" smtClean="0"/>
              <a:t>módszer előnyei</a:t>
            </a:r>
            <a:endParaRPr lang="hu-HU" b="1" dirty="0"/>
          </a:p>
          <a:p>
            <a:endParaRPr lang="hu-HU" b="1" dirty="0" smtClean="0"/>
          </a:p>
          <a:p>
            <a:r>
              <a:rPr lang="hu-HU" b="1" dirty="0" smtClean="0"/>
              <a:t>Nagyobb </a:t>
            </a:r>
            <a:r>
              <a:rPr lang="hu-HU" b="1" dirty="0"/>
              <a:t>fókusz:</a:t>
            </a:r>
            <a:r>
              <a:rPr lang="hu-HU" dirty="0"/>
              <a:t/>
            </a:r>
            <a:br>
              <a:rPr lang="hu-HU" dirty="0"/>
            </a:br>
            <a:r>
              <a:rPr lang="hu-HU" dirty="0"/>
              <a:t>Ha egyszerre csak egy feladatra </a:t>
            </a:r>
            <a:r>
              <a:rPr lang="hu-HU" dirty="0" smtClean="0"/>
              <a:t>koncentrálunk, csökkennek </a:t>
            </a:r>
            <a:r>
              <a:rPr lang="hu-HU" dirty="0"/>
              <a:t>a zavaró </a:t>
            </a:r>
            <a:r>
              <a:rPr lang="hu-HU" dirty="0" smtClean="0"/>
              <a:t>tényezők, </a:t>
            </a:r>
            <a:r>
              <a:rPr lang="hu-HU" dirty="0"/>
              <a:t>és sokkal hatékonyabban </a:t>
            </a:r>
            <a:r>
              <a:rPr lang="hu-HU" dirty="0" smtClean="0"/>
              <a:t>tudunk </a:t>
            </a:r>
            <a:r>
              <a:rPr lang="hu-HU" dirty="0"/>
              <a:t>dolgozni. A figyelem fókuszálása segít abban, hogy valóban minőségi eredményt </a:t>
            </a:r>
            <a:r>
              <a:rPr lang="hu-HU" dirty="0" smtClean="0"/>
              <a:t>érjünk </a:t>
            </a:r>
            <a:r>
              <a:rPr lang="hu-HU" dirty="0"/>
              <a:t>el.</a:t>
            </a:r>
          </a:p>
          <a:p>
            <a:endParaRPr lang="hu-HU" b="1" dirty="0" smtClean="0"/>
          </a:p>
          <a:p>
            <a:r>
              <a:rPr lang="hu-HU" b="1" dirty="0" err="1" smtClean="0"/>
              <a:t>Priorzálás</a:t>
            </a:r>
            <a:r>
              <a:rPr lang="hu-HU" dirty="0"/>
              <a:t/>
            </a:r>
            <a:br>
              <a:rPr lang="hu-HU" dirty="0"/>
            </a:br>
            <a:r>
              <a:rPr lang="hu-HU" dirty="0"/>
              <a:t>A feladatok fontossági sorrendbe rendezése biztosítja, hogy mindig a leglényegesebb dolgokra jusson energia és idő. Így elkerülhető, hogy a kevésbé fontos teendők elvigyék a </a:t>
            </a:r>
            <a:r>
              <a:rPr lang="hu-HU" dirty="0" smtClean="0"/>
              <a:t>napot</a:t>
            </a:r>
            <a:r>
              <a:rPr lang="hu-HU" dirty="0"/>
              <a:t>.</a:t>
            </a:r>
          </a:p>
          <a:p>
            <a:endParaRPr lang="hu-HU" b="1" dirty="0" smtClean="0"/>
          </a:p>
          <a:p>
            <a:r>
              <a:rPr lang="hu-HU" b="1" dirty="0" smtClean="0"/>
              <a:t>Kevesebb </a:t>
            </a:r>
            <a:r>
              <a:rPr lang="hu-HU" b="1" dirty="0"/>
              <a:t>döntési fáradtság:</a:t>
            </a:r>
            <a:r>
              <a:rPr lang="hu-HU" dirty="0"/>
              <a:t/>
            </a:r>
            <a:br>
              <a:rPr lang="hu-HU" dirty="0"/>
            </a:br>
            <a:r>
              <a:rPr lang="hu-HU" dirty="0"/>
              <a:t>Ha előző este </a:t>
            </a:r>
            <a:r>
              <a:rPr lang="hu-HU" dirty="0" smtClean="0"/>
              <a:t>megtervezzük </a:t>
            </a:r>
            <a:r>
              <a:rPr lang="hu-HU" dirty="0"/>
              <a:t>a másnapi feladatokat, nem kell egész nap újra és újra döntéseket </a:t>
            </a:r>
            <a:r>
              <a:rPr lang="hu-HU" dirty="0" smtClean="0"/>
              <a:t>hozni. </a:t>
            </a:r>
            <a:r>
              <a:rPr lang="hu-HU" dirty="0"/>
              <a:t>Ez csökkenti a stresszt, és felszabadítja a mentális energiát a valóban fontos döntésekhez.</a:t>
            </a:r>
          </a:p>
          <a:p>
            <a:r>
              <a:rPr lang="hu-HU" sz="3200" dirty="0" smtClean="0"/>
              <a:t/>
            </a:r>
            <a:br>
              <a:rPr lang="hu-HU" sz="3200"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3107131946"/>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888275" y="1133508"/>
            <a:ext cx="10998925" cy="5786199"/>
          </a:xfrm>
          <a:prstGeom prst="rect">
            <a:avLst/>
          </a:prstGeom>
        </p:spPr>
        <p:txBody>
          <a:bodyPr wrap="square">
            <a:spAutoFit/>
          </a:bodyPr>
          <a:lstStyle/>
          <a:p>
            <a:r>
              <a:rPr lang="hu-HU" sz="3200" b="1" dirty="0" smtClean="0"/>
              <a:t> </a:t>
            </a:r>
            <a:endParaRPr lang="hu-HU" sz="3200" dirty="0"/>
          </a:p>
          <a:p>
            <a:r>
              <a:rPr lang="hu-HU" sz="2000" dirty="0"/>
              <a:t>David Allen által kidolgozott GTD </a:t>
            </a:r>
            <a:r>
              <a:rPr lang="hu-HU" sz="2000" dirty="0" smtClean="0"/>
              <a:t>technika</a:t>
            </a:r>
          </a:p>
          <a:p>
            <a:r>
              <a:rPr lang="hu-HU" sz="2000" dirty="0" smtClean="0"/>
              <a:t/>
            </a:r>
            <a:br>
              <a:rPr lang="hu-HU" sz="2000" dirty="0" smtClean="0"/>
            </a:br>
            <a:r>
              <a:rPr lang="hu-HU" sz="2000" dirty="0"/>
              <a:t>minden nap </a:t>
            </a:r>
            <a:r>
              <a:rPr lang="hu-HU" sz="2000" dirty="0" smtClean="0"/>
              <a:t>le kell írni </a:t>
            </a:r>
            <a:r>
              <a:rPr lang="hu-HU" sz="2000" dirty="0"/>
              <a:t>az összes megoldandó feladatot, majd az egyszerűbbeknek neki </a:t>
            </a:r>
            <a:r>
              <a:rPr lang="hu-HU" sz="2000" dirty="0" smtClean="0"/>
              <a:t>kell látni. </a:t>
            </a:r>
            <a:r>
              <a:rPr lang="hu-HU" sz="2000" dirty="0"/>
              <a:t>A nagyobbakat pedig kisebb részfeladatokra </a:t>
            </a:r>
            <a:r>
              <a:rPr lang="hu-HU" sz="2000" dirty="0" smtClean="0"/>
              <a:t>osztjuk, így könnyebb ütemezni.</a:t>
            </a:r>
            <a:br>
              <a:rPr lang="hu-HU" sz="2000" dirty="0" smtClean="0"/>
            </a:br>
            <a:r>
              <a:rPr lang="hu-HU" sz="2000" dirty="0"/>
              <a:t>A GTD technika öt lépése a következő</a:t>
            </a:r>
            <a:r>
              <a:rPr lang="hu-HU" sz="2000" dirty="0" smtClean="0"/>
              <a:t>:</a:t>
            </a:r>
          </a:p>
          <a:p>
            <a:endParaRPr lang="hu-HU" sz="2000" dirty="0"/>
          </a:p>
          <a:p>
            <a:r>
              <a:rPr lang="hu-HU" sz="2000" b="1" dirty="0" err="1"/>
              <a:t>Capture</a:t>
            </a:r>
            <a:r>
              <a:rPr lang="hu-HU" sz="2000" dirty="0"/>
              <a:t>: rögzítés vagy gyűjtés. (A feladatokat </a:t>
            </a:r>
            <a:r>
              <a:rPr lang="hu-HU" sz="2000" dirty="0" smtClean="0"/>
              <a:t>felírása)</a:t>
            </a:r>
            <a:endParaRPr lang="hu-HU" sz="2000" dirty="0"/>
          </a:p>
          <a:p>
            <a:endParaRPr lang="hu-HU" sz="2000" b="1" dirty="0" smtClean="0"/>
          </a:p>
          <a:p>
            <a:r>
              <a:rPr lang="hu-HU" sz="2000" b="1" dirty="0" err="1" smtClean="0"/>
              <a:t>Clarify</a:t>
            </a:r>
            <a:r>
              <a:rPr lang="hu-HU" sz="2000" dirty="0"/>
              <a:t>: feldolgozás. </a:t>
            </a:r>
            <a:r>
              <a:rPr lang="hu-HU" sz="2000" dirty="0" smtClean="0"/>
              <a:t>( Magán vagy munka. Időkorlátok a feladatokra)</a:t>
            </a:r>
          </a:p>
          <a:p>
            <a:endParaRPr lang="hu-HU" sz="2000" b="1" dirty="0" smtClean="0"/>
          </a:p>
          <a:p>
            <a:r>
              <a:rPr lang="hu-HU" sz="2000" b="1" dirty="0" err="1" smtClean="0"/>
              <a:t>Organize</a:t>
            </a:r>
            <a:r>
              <a:rPr lang="hu-HU" sz="2000" b="1" dirty="0"/>
              <a:t>:</a:t>
            </a:r>
            <a:r>
              <a:rPr lang="hu-HU" sz="2000" dirty="0"/>
              <a:t> rendszerezés. </a:t>
            </a:r>
            <a:r>
              <a:rPr lang="hu-HU" sz="2000" dirty="0" smtClean="0"/>
              <a:t>(</a:t>
            </a:r>
            <a:r>
              <a:rPr lang="hu-HU" sz="2000" dirty="0" err="1" smtClean="0"/>
              <a:t>priorizálás</a:t>
            </a:r>
            <a:r>
              <a:rPr lang="hu-HU" sz="2000" dirty="0" smtClean="0"/>
              <a:t>)</a:t>
            </a:r>
          </a:p>
          <a:p>
            <a:endParaRPr lang="hu-HU" sz="2000" b="1" dirty="0"/>
          </a:p>
          <a:p>
            <a:r>
              <a:rPr lang="hu-HU" sz="2000" b="1" dirty="0" err="1" smtClean="0"/>
              <a:t>Reflect</a:t>
            </a:r>
            <a:r>
              <a:rPr lang="hu-HU" sz="2000" dirty="0"/>
              <a:t>: áttekintés. </a:t>
            </a:r>
            <a:r>
              <a:rPr lang="hu-HU" sz="2000" dirty="0" smtClean="0"/>
              <a:t>(elkészült feladatok törlése, átütemezés)</a:t>
            </a:r>
            <a:endParaRPr lang="hu-HU" sz="2000" dirty="0"/>
          </a:p>
          <a:p>
            <a:endParaRPr lang="hu-HU" sz="2000" b="1" dirty="0" smtClean="0"/>
          </a:p>
          <a:p>
            <a:r>
              <a:rPr lang="hu-HU" sz="2000" b="1" dirty="0" err="1" smtClean="0"/>
              <a:t>Engage</a:t>
            </a:r>
            <a:r>
              <a:rPr lang="hu-HU" sz="2000" dirty="0"/>
              <a:t>: elvégzés. </a:t>
            </a:r>
          </a:p>
          <a:p>
            <a:endParaRPr lang="hu-HU" sz="2000" dirty="0" smtClean="0"/>
          </a:p>
          <a:p>
            <a:endParaRPr lang="hu-HU" dirty="0"/>
          </a:p>
        </p:txBody>
      </p:sp>
    </p:spTree>
    <p:extLst>
      <p:ext uri="{BB962C8B-B14F-4D97-AF65-F5344CB8AC3E}">
        <p14:creationId xmlns:p14="http://schemas.microsoft.com/office/powerpoint/2010/main" val="277584290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740229" y="1045029"/>
            <a:ext cx="10998925" cy="6740307"/>
          </a:xfrm>
          <a:prstGeom prst="rect">
            <a:avLst/>
          </a:prstGeom>
        </p:spPr>
        <p:txBody>
          <a:bodyPr wrap="square">
            <a:spAutoFit/>
          </a:bodyPr>
          <a:lstStyle/>
          <a:p>
            <a:r>
              <a:rPr lang="hu-HU" sz="3200" b="1" dirty="0" smtClean="0"/>
              <a:t> </a:t>
            </a:r>
            <a:endParaRPr lang="hu-HU" sz="3200" dirty="0"/>
          </a:p>
          <a:p>
            <a:r>
              <a:rPr lang="hu-HU" dirty="0"/>
              <a:t>David Allen által kidolgozott GTD </a:t>
            </a:r>
            <a:r>
              <a:rPr lang="hu-HU" dirty="0" smtClean="0"/>
              <a:t>technika előnye:</a:t>
            </a:r>
            <a:endParaRPr lang="hu-HU" dirty="0"/>
          </a:p>
          <a:p>
            <a:r>
              <a:rPr lang="hu-HU" sz="2000" dirty="0"/>
              <a:t/>
            </a:r>
            <a:br>
              <a:rPr lang="hu-HU" sz="2000" dirty="0"/>
            </a:br>
            <a:r>
              <a:rPr lang="hu-HU" sz="2000" dirty="0" smtClean="0"/>
              <a:t>Segít rendszerezni </a:t>
            </a:r>
            <a:r>
              <a:rPr lang="hu-HU" sz="2000" dirty="0"/>
              <a:t>és átláthatóvá tenni a teendőinket</a:t>
            </a:r>
            <a:r>
              <a:rPr lang="hu-HU" sz="2000" dirty="0" smtClean="0"/>
              <a:t>.</a:t>
            </a:r>
          </a:p>
          <a:p>
            <a:r>
              <a:rPr lang="hu-HU" sz="2000" dirty="0"/>
              <a:t/>
            </a:r>
            <a:br>
              <a:rPr lang="hu-HU" sz="2000" dirty="0"/>
            </a:br>
            <a:r>
              <a:rPr lang="hu-HU" sz="2000" dirty="0"/>
              <a:t>A feladatok rögzítésével nem kell folyamatosan fejben tartanunk mindent, így </a:t>
            </a:r>
            <a:r>
              <a:rPr lang="hu-HU" sz="2000" b="1" dirty="0"/>
              <a:t>mentális teret szabadítunk fel</a:t>
            </a:r>
            <a:r>
              <a:rPr lang="hu-HU" sz="2000" dirty="0"/>
              <a:t>, és </a:t>
            </a:r>
            <a:r>
              <a:rPr lang="hu-HU" sz="2000" b="1" dirty="0"/>
              <a:t>könnyebben tudunk fókuszálni</a:t>
            </a:r>
            <a:r>
              <a:rPr lang="hu-HU" sz="2000" dirty="0"/>
              <a:t> a lényeges dolgokra</a:t>
            </a:r>
            <a:r>
              <a:rPr lang="hu-HU" sz="2000" dirty="0" smtClean="0"/>
              <a:t>.</a:t>
            </a:r>
          </a:p>
          <a:p>
            <a:endParaRPr lang="hu-HU" sz="2000" dirty="0"/>
          </a:p>
          <a:p>
            <a:r>
              <a:rPr lang="hu-HU" sz="2000" dirty="0"/>
              <a:t>A módszer abban is támogat, hogy </a:t>
            </a:r>
            <a:r>
              <a:rPr lang="hu-HU" sz="2000" dirty="0" smtClean="0"/>
              <a:t>külön válasszuk </a:t>
            </a:r>
            <a:r>
              <a:rPr lang="hu-HU" sz="2000" dirty="0"/>
              <a:t>a gondolkodást az elvégzéstől: előbb rögzítünk és átlátunk, utána döntünk és cselekszünk</a:t>
            </a:r>
            <a:r>
              <a:rPr lang="hu-HU" sz="2000" dirty="0" smtClean="0"/>
              <a:t>.</a:t>
            </a:r>
          </a:p>
          <a:p>
            <a:r>
              <a:rPr lang="hu-HU" sz="2000" dirty="0"/>
              <a:t/>
            </a:r>
            <a:br>
              <a:rPr lang="hu-HU" sz="2000" dirty="0"/>
            </a:br>
            <a:r>
              <a:rPr lang="hu-HU" sz="2000" dirty="0"/>
              <a:t>Ez nemcsak az egyéni hatékonyságot növeli, hanem </a:t>
            </a:r>
            <a:r>
              <a:rPr lang="hu-HU" sz="2000" b="1" dirty="0"/>
              <a:t>csapatban is kiválóan működik</a:t>
            </a:r>
            <a:r>
              <a:rPr lang="hu-HU" sz="2000" dirty="0"/>
              <a:t>, hiszen mindenki számára egyértelművé válik, ki mit csinál, mik a prioritások, és hol tartanak a folyamatok</a:t>
            </a:r>
            <a:r>
              <a:rPr lang="hu-HU" sz="2000" dirty="0" smtClean="0"/>
              <a:t>.</a:t>
            </a:r>
          </a:p>
          <a:p>
            <a:endParaRPr lang="hu-HU" sz="2000" dirty="0"/>
          </a:p>
          <a:p>
            <a:r>
              <a:rPr lang="hu-HU" sz="2000" dirty="0"/>
              <a:t>A GTD segítségével a vállalkozói mindennapok kiszámíthatóbbá, a döntések pedig tudatosabbá válnak – így kevesebb stressz mellett tudunk eredményesebben dolgozni.</a:t>
            </a:r>
          </a:p>
          <a:p>
            <a:r>
              <a:rPr lang="hu-HU" sz="3200" dirty="0"/>
              <a:t/>
            </a:r>
            <a:br>
              <a:rPr lang="hu-HU" sz="3200" dirty="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2177129332"/>
      </p:ext>
    </p:extLst>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001485" y="1323703"/>
            <a:ext cx="11068595" cy="5816977"/>
          </a:xfrm>
          <a:prstGeom prst="rect">
            <a:avLst/>
          </a:prstGeom>
        </p:spPr>
        <p:txBody>
          <a:bodyPr wrap="square">
            <a:spAutoFit/>
          </a:bodyPr>
          <a:lstStyle/>
          <a:p>
            <a:r>
              <a:rPr lang="hu-HU" sz="3200" b="1" dirty="0" smtClean="0"/>
              <a:t> </a:t>
            </a:r>
            <a:endParaRPr lang="hu-HU" sz="3200" dirty="0"/>
          </a:p>
          <a:p>
            <a:r>
              <a:rPr lang="hu-HU" dirty="0" err="1" smtClean="0"/>
              <a:t>Pomodoro</a:t>
            </a:r>
            <a:endParaRPr lang="hu-HU" dirty="0"/>
          </a:p>
          <a:p>
            <a:r>
              <a:rPr lang="hu-HU" sz="2000" dirty="0"/>
              <a:t/>
            </a:r>
            <a:br>
              <a:rPr lang="hu-HU" sz="2000" dirty="0"/>
            </a:br>
            <a:r>
              <a:rPr lang="hu-HU" sz="2000" dirty="0"/>
              <a:t>A </a:t>
            </a:r>
            <a:r>
              <a:rPr lang="hu-HU" sz="2000" b="1" dirty="0" err="1"/>
              <a:t>Pomodoro</a:t>
            </a:r>
            <a:r>
              <a:rPr lang="hu-HU" sz="2000" b="1" dirty="0"/>
              <a:t>-technika</a:t>
            </a:r>
            <a:r>
              <a:rPr lang="hu-HU" sz="2000" dirty="0"/>
              <a:t> egy egyszerű, mégis rendkívül hatékony időgazdálkodási módszer, amely segít megőrizni a fókuszt és csökkenteni a halogatást</a:t>
            </a:r>
            <a:r>
              <a:rPr lang="hu-HU" sz="2000" dirty="0" smtClean="0"/>
              <a:t>.</a:t>
            </a:r>
          </a:p>
          <a:p>
            <a:r>
              <a:rPr lang="hu-HU" sz="2000" dirty="0"/>
              <a:t/>
            </a:r>
            <a:br>
              <a:rPr lang="hu-HU" sz="2000" dirty="0"/>
            </a:br>
            <a:r>
              <a:rPr lang="hu-HU" sz="2000" dirty="0"/>
              <a:t>Lényege, hogy a munkát </a:t>
            </a:r>
            <a:r>
              <a:rPr lang="hu-HU" sz="2000" b="1" dirty="0"/>
              <a:t>rövid, 25 perces, zavartalan szakaszokra (ún. „</a:t>
            </a:r>
            <a:r>
              <a:rPr lang="hu-HU" sz="2000" b="1" dirty="0" err="1"/>
              <a:t>pomodorókra</a:t>
            </a:r>
            <a:r>
              <a:rPr lang="hu-HU" sz="2000" b="1" dirty="0"/>
              <a:t>”)</a:t>
            </a:r>
            <a:r>
              <a:rPr lang="hu-HU" sz="2000" dirty="0"/>
              <a:t> bontjuk, amelyeket </a:t>
            </a:r>
            <a:r>
              <a:rPr lang="hu-HU" sz="2000" b="1" dirty="0"/>
              <a:t>5 perces szünetek</a:t>
            </a:r>
            <a:r>
              <a:rPr lang="hu-HU" sz="2000" dirty="0"/>
              <a:t> követnek</a:t>
            </a:r>
            <a:r>
              <a:rPr lang="hu-HU" sz="2000" dirty="0" smtClean="0"/>
              <a:t>.</a:t>
            </a:r>
          </a:p>
          <a:p>
            <a:r>
              <a:rPr lang="hu-HU" sz="2000" dirty="0"/>
              <a:t/>
            </a:r>
            <a:br>
              <a:rPr lang="hu-HU" sz="2000" dirty="0"/>
            </a:br>
            <a:r>
              <a:rPr lang="hu-HU" sz="2000" dirty="0"/>
              <a:t>Négy ilyen ciklus után jön egy hosszabb, </a:t>
            </a:r>
            <a:r>
              <a:rPr lang="hu-HU" sz="2000" b="1" dirty="0"/>
              <a:t>15–30 perces pihenő</a:t>
            </a:r>
            <a:r>
              <a:rPr lang="hu-HU" sz="2000" dirty="0" smtClean="0"/>
              <a:t>.</a:t>
            </a:r>
          </a:p>
          <a:p>
            <a:endParaRPr lang="hu-HU" sz="2000" dirty="0"/>
          </a:p>
          <a:p>
            <a:r>
              <a:rPr lang="hu-HU" sz="2000" dirty="0"/>
              <a:t>Ez a ritmus segít abban, hogy az agyunk friss maradjon, és ne fáradjunk el a folyamatos koncentrációtól.</a:t>
            </a:r>
            <a:br>
              <a:rPr lang="hu-HU" sz="2000" dirty="0"/>
            </a:br>
            <a:endParaRPr lang="hu-HU" sz="2000" dirty="0" smtClean="0"/>
          </a:p>
          <a:p>
            <a:r>
              <a:rPr lang="hu-HU" sz="3200" dirty="0"/>
              <a:t/>
            </a:r>
            <a:br>
              <a:rPr lang="hu-HU" sz="3200" dirty="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861620343"/>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502490" y="1227909"/>
            <a:ext cx="10319657" cy="6124754"/>
          </a:xfrm>
          <a:prstGeom prst="rect">
            <a:avLst/>
          </a:prstGeom>
        </p:spPr>
        <p:txBody>
          <a:bodyPr wrap="square">
            <a:spAutoFit/>
          </a:bodyPr>
          <a:lstStyle/>
          <a:p>
            <a:r>
              <a:rPr lang="hu-HU" sz="3200" b="1" dirty="0" smtClean="0"/>
              <a:t> </a:t>
            </a:r>
            <a:endParaRPr lang="hu-HU" sz="3200" dirty="0"/>
          </a:p>
          <a:p>
            <a:r>
              <a:rPr lang="hu-HU" dirty="0" err="1" smtClean="0"/>
              <a:t>Pomodoro</a:t>
            </a:r>
            <a:endParaRPr lang="hu-HU" dirty="0"/>
          </a:p>
          <a:p>
            <a:r>
              <a:rPr lang="hu-HU" sz="2000" dirty="0"/>
              <a:t/>
            </a:r>
            <a:br>
              <a:rPr lang="hu-HU" sz="2000" dirty="0"/>
            </a:br>
            <a:r>
              <a:rPr lang="hu-HU" sz="2000" dirty="0" smtClean="0"/>
              <a:t>A módszer előnye, hogy egyszerre támogatja a </a:t>
            </a:r>
            <a:r>
              <a:rPr lang="hu-HU" sz="2000" b="1" dirty="0" smtClean="0"/>
              <a:t>mélyfókuszú munkát</a:t>
            </a:r>
            <a:r>
              <a:rPr lang="hu-HU" sz="2000" dirty="0" smtClean="0"/>
              <a:t> és a </a:t>
            </a:r>
            <a:r>
              <a:rPr lang="hu-HU" sz="2000" b="1" dirty="0" smtClean="0"/>
              <a:t>tudatos pihenést</a:t>
            </a:r>
            <a:r>
              <a:rPr lang="hu-HU" sz="2000" dirty="0" smtClean="0"/>
              <a:t>, így javítja a hatékonyságot és csökkenti a stresszt.</a:t>
            </a:r>
          </a:p>
          <a:p>
            <a:endParaRPr lang="hu-HU" sz="2000" dirty="0" smtClean="0"/>
          </a:p>
          <a:p>
            <a:r>
              <a:rPr lang="hu-HU" sz="2000" dirty="0" smtClean="0"/>
              <a:t>A </a:t>
            </a:r>
            <a:r>
              <a:rPr lang="hu-HU" sz="2000" dirty="0" err="1" smtClean="0"/>
              <a:t>Pomodoro</a:t>
            </a:r>
            <a:r>
              <a:rPr lang="hu-HU" sz="2000" dirty="0" smtClean="0"/>
              <a:t>-technika különösen hasznos lehet akkor, ha sokféle feladat között lavírozunk, vagy hajlamosak vagyunk elkalandozni.</a:t>
            </a:r>
          </a:p>
          <a:p>
            <a:r>
              <a:rPr lang="hu-HU" sz="2000" dirty="0" smtClean="0"/>
              <a:t/>
            </a:r>
            <a:br>
              <a:rPr lang="hu-HU" sz="2000" dirty="0" smtClean="0"/>
            </a:br>
            <a:r>
              <a:rPr lang="hu-HU" sz="2000" dirty="0" smtClean="0"/>
              <a:t>Segít abban, hogy egy adott időszakban </a:t>
            </a:r>
            <a:r>
              <a:rPr lang="hu-HU" sz="2000" b="1" dirty="0" smtClean="0"/>
              <a:t>csak egy dologra összpontosítsunk</a:t>
            </a:r>
            <a:r>
              <a:rPr lang="hu-HU" sz="2000" dirty="0" smtClean="0"/>
              <a:t>, és világosan lássuk, mennyi időt töltünk valójában a különböző tevékenységekkel.</a:t>
            </a:r>
          </a:p>
          <a:p>
            <a:endParaRPr lang="hu-HU" sz="2000" dirty="0" smtClean="0"/>
          </a:p>
          <a:p>
            <a:r>
              <a:rPr lang="hu-HU" sz="2000" dirty="0" smtClean="0"/>
              <a:t>Egy-egy </a:t>
            </a:r>
            <a:r>
              <a:rPr lang="hu-HU" sz="2000" dirty="0" err="1" smtClean="0"/>
              <a:t>pomodoro</a:t>
            </a:r>
            <a:r>
              <a:rPr lang="hu-HU" sz="2000" dirty="0" smtClean="0"/>
              <a:t> végén pedig mindig megvan a sikerélmény: látjuk, hogy haladtunk, és tudatosan adunk magunknak időt a feltöltődésre is.</a:t>
            </a:r>
          </a:p>
          <a:p>
            <a:r>
              <a:rPr lang="hu-HU" sz="2000" dirty="0" smtClean="0"/>
              <a:t>.</a:t>
            </a:r>
          </a:p>
          <a:p>
            <a:r>
              <a:rPr lang="hu-HU" sz="3200" dirty="0"/>
              <a:t/>
            </a:r>
            <a:br>
              <a:rPr lang="hu-HU" sz="3200" dirty="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2536024822"/>
      </p:ext>
    </p:extLst>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2812867" y="2081348"/>
            <a:ext cx="9466217" cy="2123658"/>
          </a:xfrm>
          <a:prstGeom prst="rect">
            <a:avLst/>
          </a:prstGeom>
        </p:spPr>
        <p:txBody>
          <a:bodyPr wrap="square">
            <a:spAutoFit/>
          </a:bodyPr>
          <a:lstStyle/>
          <a:p>
            <a:r>
              <a:rPr lang="hu-HU" sz="4400" b="1" i="1" dirty="0" smtClean="0">
                <a:ea typeface="Calibri" panose="020F0502020204030204" pitchFamily="34" charset="0"/>
                <a:cs typeface="Times New Roman" panose="02020603050405020304" pitchFamily="18" charset="0"/>
              </a:rPr>
              <a:t>Tervezés, </a:t>
            </a:r>
            <a:r>
              <a:rPr lang="hu-HU" sz="4400" b="1" i="1" dirty="0" err="1" smtClean="0">
                <a:ea typeface="Calibri" panose="020F0502020204030204" pitchFamily="34" charset="0"/>
                <a:cs typeface="Times New Roman" panose="02020603050405020304" pitchFamily="18" charset="0"/>
              </a:rPr>
              <a:t>priorizálás</a:t>
            </a:r>
            <a:endParaRPr lang="hu-HU" sz="4400" b="1" i="1" dirty="0" smtClean="0">
              <a:ea typeface="Calibri" panose="020F0502020204030204" pitchFamily="34" charset="0"/>
              <a:cs typeface="Times New Roman" panose="02020603050405020304" pitchFamily="18" charset="0"/>
            </a:endParaRPr>
          </a:p>
          <a:p>
            <a:r>
              <a:rPr lang="hu-HU" sz="4400" b="1" i="1" dirty="0" smtClean="0">
                <a:ea typeface="Calibri" panose="020F0502020204030204" pitchFamily="34" charset="0"/>
                <a:cs typeface="Times New Roman" panose="02020603050405020304" pitchFamily="18" charset="0"/>
              </a:rPr>
              <a:t/>
            </a:r>
            <a:br>
              <a:rPr lang="hu-HU" sz="4400" b="1" i="1" dirty="0" smtClean="0">
                <a:ea typeface="Calibri" panose="020F0502020204030204" pitchFamily="34" charset="0"/>
                <a:cs typeface="Times New Roman" panose="02020603050405020304" pitchFamily="18" charset="0"/>
              </a:rPr>
            </a:br>
            <a:endParaRPr lang="hu-HU" sz="4400" b="1" i="1" dirty="0" smtClean="0">
              <a:ea typeface="Calibri" panose="020F0502020204030204" pitchFamily="34" charset="0"/>
              <a:cs typeface="Times New Roman" panose="02020603050405020304" pitchFamily="18" charset="0"/>
            </a:endParaRPr>
          </a:p>
        </p:txBody>
      </p:sp>
      <p:sp>
        <p:nvSpPr>
          <p:cNvPr id="5" name="Rectangle 2"/>
          <p:cNvSpPr>
            <a:spLocks noChangeArrowheads="1"/>
          </p:cNvSpPr>
          <p:nvPr/>
        </p:nvSpPr>
        <p:spPr bwMode="auto">
          <a:xfrm>
            <a:off x="2159723" y="3165359"/>
            <a:ext cx="9884229" cy="232498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3174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3200" b="0" i="0" u="none" strike="noStrike" cap="none" normalizeH="0" baseline="0" dirty="0" smtClean="0">
                <a:ln>
                  <a:noFill/>
                </a:ln>
                <a:solidFill>
                  <a:schemeClr val="tx1"/>
                </a:solidFill>
                <a:effectLst/>
              </a:rPr>
              <a:t>„ fontos, az ritkán sürgős, és ami sürgős, az ritkán fontos</a:t>
            </a:r>
            <a:r>
              <a:rPr kumimoji="0" lang="hu-HU" altLang="hu-HU" sz="3200" b="0" i="0" u="none" strike="noStrike" cap="none" normalizeH="0" baseline="0" dirty="0" smtClean="0">
                <a:ln>
                  <a:noFill/>
                </a:ln>
                <a:solidFill>
                  <a:schemeClr val="tx1"/>
                </a:solidFill>
                <a:effectLst/>
              </a:rPr>
              <a:t>”</a:t>
            </a:r>
          </a:p>
          <a:p>
            <a:pPr marL="0" marR="0" lvl="0" indent="0" algn="l" defTabSz="914400" rtl="0" eaLnBrk="0" fontAlgn="base" latinLnBrk="0" hangingPunct="0">
              <a:lnSpc>
                <a:spcPct val="100000"/>
              </a:lnSpc>
              <a:spcBef>
                <a:spcPct val="0"/>
              </a:spcBef>
              <a:spcAft>
                <a:spcPct val="0"/>
              </a:spcAft>
              <a:buClrTx/>
              <a:buSzTx/>
              <a:buFontTx/>
              <a:buNone/>
              <a:tabLst/>
            </a:pPr>
            <a:endParaRPr kumimoji="0" lang="hu-HU" altLang="hu-HU" sz="3200" b="1" i="0" u="none" strike="noStrike" cap="none" normalizeH="0" baseline="0" dirty="0" smtClean="0">
              <a:ln>
                <a:noFill/>
              </a:ln>
              <a:solidFill>
                <a:schemeClr val="tx1"/>
              </a:solidFill>
              <a:effectLst/>
            </a:endParaRPr>
          </a:p>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b="1" i="0" u="none" strike="noStrike" cap="none" normalizeH="0" baseline="0" dirty="0" err="1" smtClean="0">
                <a:ln>
                  <a:noFill/>
                </a:ln>
                <a:solidFill>
                  <a:schemeClr val="tx1"/>
                </a:solidFill>
                <a:effectLst/>
              </a:rPr>
              <a:t>Dwight</a:t>
            </a:r>
            <a:r>
              <a:rPr kumimoji="0" lang="hu-HU" altLang="hu-HU" b="1" i="0" u="none" strike="noStrike" cap="none" normalizeH="0" baseline="0" dirty="0" smtClean="0">
                <a:ln>
                  <a:noFill/>
                </a:ln>
                <a:solidFill>
                  <a:schemeClr val="tx1"/>
                </a:solidFill>
                <a:effectLst/>
              </a:rPr>
              <a:t> D. Eisenhower</a:t>
            </a:r>
            <a:r>
              <a:rPr kumimoji="0" lang="hu-HU" altLang="hu-HU" sz="3200" b="0" i="0" u="none" strike="noStrike" cap="none" normalizeH="0" baseline="0" dirty="0" smtClean="0">
                <a:ln>
                  <a:noFill/>
                </a:ln>
                <a:solidFill>
                  <a:schemeClr val="tx1"/>
                </a:solidFill>
                <a:effectLst/>
              </a:rPr>
              <a:t/>
            </a:r>
            <a:br>
              <a:rPr kumimoji="0" lang="hu-HU" altLang="hu-HU" sz="3200" b="0" i="0" u="none" strike="noStrike" cap="none" normalizeH="0" baseline="0" dirty="0" smtClean="0">
                <a:ln>
                  <a:noFill/>
                </a:ln>
                <a:solidFill>
                  <a:schemeClr val="tx1"/>
                </a:solidFill>
                <a:effectLst/>
              </a:rPr>
            </a:br>
            <a:endParaRPr kumimoji="0" lang="hu-HU" altLang="hu-HU" sz="3200" b="0" i="0" u="none" strike="noStrike" cap="none" normalizeH="0" baseline="0" dirty="0" smtClean="0">
              <a:ln>
                <a:noFill/>
              </a:ln>
              <a:solidFill>
                <a:schemeClr val="tx1"/>
              </a:solidFill>
              <a:effectLst/>
            </a:endParaRPr>
          </a:p>
        </p:txBody>
      </p:sp>
    </p:spTree>
    <p:extLst>
      <p:ext uri="{BB962C8B-B14F-4D97-AF65-F5344CB8AC3E}">
        <p14:creationId xmlns:p14="http://schemas.microsoft.com/office/powerpoint/2010/main" val="3543721471"/>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ím 1"/>
          <p:cNvSpPr>
            <a:spLocks noGrp="1"/>
          </p:cNvSpPr>
          <p:nvPr>
            <p:ph type="title"/>
          </p:nvPr>
        </p:nvSpPr>
        <p:spPr>
          <a:xfrm>
            <a:off x="1898921" y="6124303"/>
            <a:ext cx="8915400" cy="566738"/>
          </a:xfrm>
        </p:spPr>
        <p:txBody>
          <a:bodyPr>
            <a:normAutofit fontScale="90000"/>
          </a:bodyPr>
          <a:lstStyle/>
          <a:p>
            <a:r>
              <a:rPr lang="hu-HU" b="1" dirty="0"/>
              <a:t>Fontos és sürgős</a:t>
            </a:r>
            <a:r>
              <a:rPr lang="hu-HU" dirty="0" smtClean="0"/>
              <a:t>:</a:t>
            </a:r>
            <a:r>
              <a:rPr lang="hu-HU" dirty="0"/>
              <a:t> </a:t>
            </a:r>
            <a:r>
              <a:rPr lang="hu-HU" dirty="0" smtClean="0"/>
              <a:t>tűzoltás</a:t>
            </a:r>
            <a:br>
              <a:rPr lang="hu-HU" dirty="0" smtClean="0"/>
            </a:br>
            <a:r>
              <a:rPr lang="hu-HU" b="1" dirty="0"/>
              <a:t>Fontos, de nem </a:t>
            </a:r>
            <a:r>
              <a:rPr lang="hu-HU" b="1" dirty="0" smtClean="0"/>
              <a:t>sürgős: </a:t>
            </a:r>
            <a:r>
              <a:rPr lang="hu-HU" dirty="0" smtClean="0"/>
              <a:t>fontos, hogy ez elkészüljön, de van még rá idő, tehát tervezhető</a:t>
            </a:r>
            <a:br>
              <a:rPr lang="hu-HU" dirty="0" smtClean="0"/>
            </a:br>
            <a:r>
              <a:rPr lang="hu-HU" b="1" dirty="0"/>
              <a:t>Nem fontos, de </a:t>
            </a:r>
            <a:r>
              <a:rPr lang="hu-HU" b="1" dirty="0" smtClean="0"/>
              <a:t>sürgős: </a:t>
            </a:r>
            <a:r>
              <a:rPr lang="hu-HU" dirty="0" smtClean="0"/>
              <a:t>Delegálandó, rutin feladatok vagy olyan feladatok, amiket más is el tud végezni (pl.: marketing, adminisztráció)</a:t>
            </a:r>
            <a:br>
              <a:rPr lang="hu-HU" dirty="0" smtClean="0"/>
            </a:br>
            <a:r>
              <a:rPr lang="pt-BR" b="1" dirty="0"/>
              <a:t>Nem fontos, és nem is </a:t>
            </a:r>
            <a:r>
              <a:rPr lang="pt-BR" b="1" dirty="0" smtClean="0"/>
              <a:t>sürgős</a:t>
            </a:r>
            <a:r>
              <a:rPr lang="hu-HU" b="1" dirty="0" smtClean="0"/>
              <a:t>: </a:t>
            </a:r>
            <a:r>
              <a:rPr lang="hu-HU" dirty="0" smtClean="0"/>
              <a:t>alibi munkák, </a:t>
            </a:r>
            <a:r>
              <a:rPr lang="hu-HU" dirty="0" err="1" smtClean="0"/>
              <a:t>facebook</a:t>
            </a:r>
            <a:r>
              <a:rPr lang="hu-HU" dirty="0" smtClean="0"/>
              <a:t> pörgetés</a:t>
            </a:r>
            <a:endParaRPr lang="hu-HU" dirty="0"/>
          </a:p>
        </p:txBody>
      </p:sp>
      <p:pic>
        <p:nvPicPr>
          <p:cNvPr id="7172" name="Picture 4" descr="Az Eisenhower mátrix jelentése és használata - ProMan Consulti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62258" y="870096"/>
            <a:ext cx="7166702" cy="3410149"/>
          </a:xfrm>
          <a:prstGeom prst="rect">
            <a:avLst/>
          </a:prstGeom>
          <a:noFill/>
          <a:extLst>
            <a:ext uri="{909E8E84-426E-40DD-AFC4-6F175D3DCCD1}">
              <a14:hiddenFill xmlns:a14="http://schemas.microsoft.com/office/drawing/2010/main">
                <a:solidFill>
                  <a:srgbClr val="FFFFFF"/>
                </a:solidFill>
              </a14:hiddenFill>
            </a:ext>
          </a:extLst>
        </p:spPr>
      </p:pic>
      <p:sp>
        <p:nvSpPr>
          <p:cNvPr id="7" name="Téglalap 6"/>
          <p:cNvSpPr/>
          <p:nvPr/>
        </p:nvSpPr>
        <p:spPr>
          <a:xfrm>
            <a:off x="1425260" y="257294"/>
            <a:ext cx="3558988" cy="369332"/>
          </a:xfrm>
          <a:prstGeom prst="rect">
            <a:avLst/>
          </a:prstGeom>
        </p:spPr>
        <p:txBody>
          <a:bodyPr wrap="none">
            <a:spAutoFit/>
          </a:bodyPr>
          <a:lstStyle/>
          <a:p>
            <a:r>
              <a:rPr lang="hu-HU" b="1" dirty="0"/>
              <a:t>Eisenhower-féle döntési mátrix</a:t>
            </a:r>
          </a:p>
        </p:txBody>
      </p:sp>
    </p:spTree>
    <p:extLst>
      <p:ext uri="{BB962C8B-B14F-4D97-AF65-F5344CB8AC3E}">
        <p14:creationId xmlns:p14="http://schemas.microsoft.com/office/powerpoint/2010/main" val="183869328"/>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1602375" y="2081348"/>
            <a:ext cx="9901647" cy="3477875"/>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Delegálás</a:t>
            </a:r>
            <a:endParaRPr lang="hu-HU" dirty="0" smtClean="0"/>
          </a:p>
          <a:p>
            <a:r>
              <a:rPr lang="hu-HU" sz="3600" i="1" dirty="0" smtClean="0">
                <a:ea typeface="Calibri" panose="020F0502020204030204" pitchFamily="34" charset="0"/>
                <a:cs typeface="Times New Roman" panose="02020603050405020304" pitchFamily="18" charset="0"/>
              </a:rPr>
              <a:t>Miért fontos delegálni?</a:t>
            </a:r>
          </a:p>
          <a:p>
            <a:r>
              <a:rPr lang="hu-HU" sz="3600" i="1" dirty="0" smtClean="0">
                <a:ea typeface="Calibri" panose="020F0502020204030204" pitchFamily="34" charset="0"/>
                <a:cs typeface="Times New Roman" panose="02020603050405020304" pitchFamily="18" charset="0"/>
              </a:rPr>
              <a:t>Mit jelent a delegálás?</a:t>
            </a:r>
          </a:p>
          <a:p>
            <a:r>
              <a:rPr lang="pt-BR" sz="1600" dirty="0" smtClean="0"/>
              <a:t>A </a:t>
            </a:r>
            <a:r>
              <a:rPr lang="pt-BR" sz="1600" dirty="0"/>
              <a:t>delegálás ≠ a feladatok </a:t>
            </a:r>
            <a:r>
              <a:rPr lang="pt-BR" sz="1600" dirty="0" smtClean="0"/>
              <a:t>kiosztásával</a:t>
            </a:r>
            <a:r>
              <a:rPr lang="hu-HU" sz="1600" dirty="0" smtClean="0"/>
              <a:t>,</a:t>
            </a:r>
            <a:r>
              <a:rPr lang="hu-HU" sz="1600" dirty="0"/>
              <a:t> delegálást </a:t>
            </a:r>
            <a:r>
              <a:rPr lang="hu-HU" sz="1600" dirty="0" smtClean="0"/>
              <a:t>igénylő feladatok vs. </a:t>
            </a:r>
            <a:r>
              <a:rPr lang="hu-HU" sz="1600" dirty="0"/>
              <a:t>munkakörhöz kapcsolódó </a:t>
            </a:r>
            <a:r>
              <a:rPr lang="hu-HU" sz="1600" dirty="0" smtClean="0"/>
              <a:t>feladatokat  (Pongor-Juhász Attila</a:t>
            </a:r>
            <a:r>
              <a:rPr lang="hu-HU" sz="1600" dirty="0" smtClean="0"/>
              <a:t>)</a:t>
            </a:r>
            <a:endParaRPr lang="pt-BR" sz="1600" dirty="0"/>
          </a:p>
          <a:p>
            <a:r>
              <a:rPr lang="hu-HU" sz="3600" i="1" dirty="0" smtClean="0">
                <a:ea typeface="Calibri" panose="020F0502020204030204" pitchFamily="34" charset="0"/>
                <a:cs typeface="Times New Roman" panose="02020603050405020304" pitchFamily="18" charset="0"/>
              </a:rPr>
              <a:t>Nehéz delegálni?</a:t>
            </a:r>
          </a:p>
          <a:p>
            <a:r>
              <a:rPr lang="hu-HU" sz="3600" i="1" dirty="0" smtClean="0">
                <a:ea typeface="Calibri" panose="020F0502020204030204" pitchFamily="34" charset="0"/>
                <a:cs typeface="Times New Roman" panose="02020603050405020304" pitchFamily="18" charset="0"/>
              </a:rPr>
              <a:t>Miért nehéz delegálni? </a:t>
            </a:r>
            <a:r>
              <a:rPr lang="hu-HU" sz="1600" i="1" dirty="0" smtClean="0">
                <a:ea typeface="Calibri" panose="020F0502020204030204" pitchFamily="34" charset="0"/>
                <a:cs typeface="Times New Roman" panose="02020603050405020304" pitchFamily="18" charset="0"/>
              </a:rPr>
              <a:t>(csak én tudom jól csinálni)</a:t>
            </a:r>
          </a:p>
        </p:txBody>
      </p:sp>
    </p:spTree>
    <p:extLst>
      <p:ext uri="{BB962C8B-B14F-4D97-AF65-F5344CB8AC3E}">
        <p14:creationId xmlns:p14="http://schemas.microsoft.com/office/powerpoint/2010/main" val="187851288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3" y="344379"/>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827314" y="1360042"/>
            <a:ext cx="11364686" cy="5878532"/>
          </a:xfrm>
          <a:prstGeom prst="rect">
            <a:avLst/>
          </a:prstGeom>
        </p:spPr>
        <p:txBody>
          <a:bodyPr wrap="square">
            <a:spAutoFit/>
          </a:bodyPr>
          <a:lstStyle/>
          <a:p>
            <a:r>
              <a:rPr lang="hu-HU" sz="4400" i="1" dirty="0" err="1" smtClean="0">
                <a:ea typeface="Calibri" panose="020F0502020204030204" pitchFamily="34" charset="0"/>
                <a:cs typeface="Times New Roman" panose="02020603050405020304" pitchFamily="18" charset="0"/>
              </a:rPr>
              <a:t>Multitasking</a:t>
            </a:r>
            <a:r>
              <a:rPr lang="hu-HU" sz="4400" i="1" dirty="0" smtClean="0">
                <a:ea typeface="Calibri" panose="020F0502020204030204" pitchFamily="34" charset="0"/>
                <a:cs typeface="Times New Roman" panose="02020603050405020304" pitchFamily="18" charset="0"/>
              </a:rPr>
              <a:t>?</a:t>
            </a:r>
          </a:p>
          <a:p>
            <a:pPr fontAlgn="base"/>
            <a:r>
              <a:rPr lang="hu-HU" dirty="0"/>
              <a:t>“</a:t>
            </a:r>
            <a:r>
              <a:rPr lang="hu-HU" b="1" dirty="0"/>
              <a:t>A legegyszerűbb módja annak, hogy sok mindent véghez vigyél, ha egyszerre csak egy dolgot csinálsz.</a:t>
            </a:r>
            <a:r>
              <a:rPr lang="hu-HU" dirty="0"/>
              <a:t>“</a:t>
            </a:r>
          </a:p>
          <a:p>
            <a:pPr fontAlgn="base"/>
            <a:r>
              <a:rPr lang="hu-HU" dirty="0"/>
              <a:t>/</a:t>
            </a:r>
            <a:r>
              <a:rPr lang="hu-HU" i="1" dirty="0"/>
              <a:t>Samuel </a:t>
            </a:r>
            <a:r>
              <a:rPr lang="hu-HU" i="1" dirty="0" err="1"/>
              <a:t>Smiles</a:t>
            </a:r>
            <a:r>
              <a:rPr lang="hu-HU" i="1" dirty="0"/>
              <a:t> – 19. századi skót irodalmár</a:t>
            </a:r>
            <a:r>
              <a:rPr lang="hu-HU" dirty="0"/>
              <a:t>/</a:t>
            </a:r>
          </a:p>
          <a:p>
            <a:pPr fontAlgn="base"/>
            <a:r>
              <a:rPr lang="hu-HU" dirty="0" err="1" smtClean="0"/>
              <a:t>Jeff</a:t>
            </a:r>
            <a:r>
              <a:rPr lang="hu-HU" dirty="0" smtClean="0"/>
              <a:t> </a:t>
            </a:r>
            <a:r>
              <a:rPr lang="hu-HU" dirty="0" err="1"/>
              <a:t>Sutherland</a:t>
            </a:r>
            <a:r>
              <a:rPr lang="hu-HU" dirty="0"/>
              <a:t> </a:t>
            </a:r>
            <a:r>
              <a:rPr lang="hu-HU" dirty="0" smtClean="0"/>
              <a:t/>
            </a:r>
            <a:br>
              <a:rPr lang="hu-HU" dirty="0" smtClean="0"/>
            </a:br>
            <a:r>
              <a:rPr lang="hu-HU" dirty="0"/>
              <a:t>írjuk le az arab számokat, a római számokat és az ABC betűit 1-10-ig a lehető leggyorsabban. Első alkalommal úgy írjuk le, hogy először az arab számot írjuk le, utána a római számot, és utána a betűt, szóval a lap, amire írunk a következő képpen kell, hogy kinézzen:</a:t>
            </a:r>
          </a:p>
          <a:p>
            <a:pPr fontAlgn="base"/>
            <a:r>
              <a:rPr lang="hu-HU" dirty="0" smtClean="0"/>
              <a:t>            1 </a:t>
            </a:r>
            <a:r>
              <a:rPr lang="hu-HU" dirty="0"/>
              <a:t>I A</a:t>
            </a:r>
          </a:p>
          <a:p>
            <a:pPr fontAlgn="base"/>
            <a:r>
              <a:rPr lang="hu-HU" dirty="0" smtClean="0"/>
              <a:t>            2 </a:t>
            </a:r>
            <a:r>
              <a:rPr lang="hu-HU" dirty="0"/>
              <a:t>II B</a:t>
            </a:r>
          </a:p>
          <a:p>
            <a:pPr fontAlgn="base"/>
            <a:r>
              <a:rPr lang="hu-HU" dirty="0" smtClean="0"/>
              <a:t>            3 </a:t>
            </a:r>
            <a:r>
              <a:rPr lang="hu-HU" dirty="0"/>
              <a:t>III C</a:t>
            </a:r>
          </a:p>
          <a:p>
            <a:pPr fontAlgn="base"/>
            <a:r>
              <a:rPr lang="hu-HU" dirty="0"/>
              <a:t>Úgy csináljuk, hogy mindig egy sort írjunk le. </a:t>
            </a:r>
          </a:p>
          <a:p>
            <a:pPr fontAlgn="base"/>
            <a:r>
              <a:rPr lang="hu-HU" dirty="0"/>
              <a:t>Most pedig, oszlopokban írjuk le a számokat és a betűket, tehát először az arab számokat 1-10-ig, majd a római számokat I-X-</a:t>
            </a:r>
            <a:r>
              <a:rPr lang="hu-HU" dirty="0" err="1"/>
              <a:t>ig</a:t>
            </a:r>
            <a:r>
              <a:rPr lang="hu-HU" dirty="0"/>
              <a:t>, majd pedig a betűket. </a:t>
            </a:r>
            <a:r>
              <a:rPr lang="hu-HU" dirty="0" smtClean="0"/>
              <a:t/>
            </a:r>
            <a:br>
              <a:rPr lang="hu-HU" dirty="0" smtClean="0"/>
            </a:br>
            <a:r>
              <a:rPr lang="hu-HU" dirty="0" smtClean="0"/>
              <a:t>              </a:t>
            </a:r>
            <a:br>
              <a:rPr lang="hu-HU" dirty="0" smtClean="0"/>
            </a:br>
            <a:r>
              <a:rPr lang="hu-HU" dirty="0" smtClean="0"/>
              <a:t>             Mi lett az eredmény? </a:t>
            </a:r>
          </a:p>
          <a:p>
            <a:endParaRPr lang="hu-HU" sz="4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248997396"/>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767840" y="1985555"/>
            <a:ext cx="9657806" cy="7017306"/>
          </a:xfrm>
          <a:prstGeom prst="rect">
            <a:avLst/>
          </a:prstGeom>
        </p:spPr>
        <p:txBody>
          <a:bodyPr wrap="square">
            <a:spAutoFit/>
          </a:bodyPr>
          <a:lstStyle/>
          <a:p>
            <a:r>
              <a:rPr lang="hu-HU" sz="2400" b="1" dirty="0" smtClean="0"/>
              <a:t>Naptár </a:t>
            </a:r>
            <a:r>
              <a:rPr lang="hu-HU" sz="2400" b="1" dirty="0"/>
              <a:t>– a saját idő beírása </a:t>
            </a:r>
            <a:r>
              <a:rPr lang="hu-HU" sz="2400" b="1" dirty="0" smtClean="0"/>
              <a:t>is</a:t>
            </a:r>
          </a:p>
          <a:p>
            <a:endParaRPr lang="hu-HU" sz="2400" b="1" dirty="0"/>
          </a:p>
          <a:p>
            <a:endParaRPr lang="hu-HU" sz="2400" b="1" dirty="0"/>
          </a:p>
          <a:p>
            <a:r>
              <a:rPr lang="hu-HU" sz="2400" dirty="0"/>
              <a:t>Sok vállalkozó hajlamos csak a feladatokat és találkozókat rögzíteni, a saját “munkaidőt” vagy pihenőidőt viszont nem.</a:t>
            </a:r>
          </a:p>
          <a:p>
            <a:r>
              <a:rPr lang="hu-HU" sz="2400" dirty="0"/>
              <a:t>Ha előre beütemezzük az </a:t>
            </a:r>
            <a:r>
              <a:rPr lang="hu-HU" sz="2400" b="1" dirty="0"/>
              <a:t>önmagunkra, tervezésre, feltöltődésre szánt időt</a:t>
            </a:r>
            <a:r>
              <a:rPr lang="hu-HU" sz="2400" dirty="0"/>
              <a:t>, csökken a túlterheltség, és reálisabban látjuk, mennyi feladat fér bele egy napba.</a:t>
            </a:r>
          </a:p>
          <a:p>
            <a:endParaRPr lang="hu-HU" sz="2400" dirty="0" smtClean="0"/>
          </a:p>
          <a:p>
            <a:endParaRPr lang="hu-HU" sz="2400" dirty="0"/>
          </a:p>
          <a:p>
            <a:r>
              <a:rPr lang="hu-HU" sz="2400" dirty="0" smtClean="0"/>
              <a:t>Miért fontos ez?</a:t>
            </a:r>
          </a:p>
          <a:p>
            <a:endParaRPr lang="hu-HU" sz="2400" dirty="0" smtClean="0"/>
          </a:p>
          <a:p>
            <a:endParaRPr lang="hu-HU" sz="2400" dirty="0"/>
          </a:p>
          <a:p>
            <a:endParaRPr lang="hu-HU" sz="2400" dirty="0" smtClean="0"/>
          </a:p>
          <a:p>
            <a:endParaRPr lang="hu-HU" sz="3200" dirty="0"/>
          </a:p>
          <a:p>
            <a:r>
              <a:rPr lang="hu-HU" sz="3200" dirty="0" smtClean="0"/>
              <a:t/>
            </a:r>
            <a:br>
              <a:rPr lang="hu-HU" sz="3200"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3795260690"/>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298103" y="1532710"/>
            <a:ext cx="9466217" cy="7386638"/>
          </a:xfrm>
          <a:prstGeom prst="rect">
            <a:avLst/>
          </a:prstGeom>
        </p:spPr>
        <p:txBody>
          <a:bodyPr wrap="square">
            <a:spAutoFit/>
          </a:bodyPr>
          <a:lstStyle/>
          <a:p>
            <a:endParaRPr lang="hu-HU" sz="2400" dirty="0" smtClean="0"/>
          </a:p>
          <a:p>
            <a:r>
              <a:rPr lang="hu-HU" sz="2400" b="1" dirty="0" smtClean="0"/>
              <a:t>Technológia használata</a:t>
            </a:r>
            <a:r>
              <a:rPr lang="hu-HU" sz="2400" dirty="0" smtClean="0"/>
              <a:t>: </a:t>
            </a:r>
          </a:p>
          <a:p>
            <a:endParaRPr lang="hu-HU" sz="2400" dirty="0" smtClean="0"/>
          </a:p>
          <a:p>
            <a:r>
              <a:rPr lang="hu-HU" sz="2400" dirty="0" smtClean="0"/>
              <a:t>Hatékony </a:t>
            </a:r>
            <a:r>
              <a:rPr lang="hu-HU" sz="2400" dirty="0"/>
              <a:t>eszközök: digitális naptárak (Google </a:t>
            </a:r>
            <a:r>
              <a:rPr lang="hu-HU" sz="2400" dirty="0" err="1"/>
              <a:t>Calendar</a:t>
            </a:r>
            <a:r>
              <a:rPr lang="hu-HU" sz="2400" dirty="0"/>
              <a:t>), feladatkezelők (</a:t>
            </a:r>
            <a:r>
              <a:rPr lang="hu-HU" sz="2400" dirty="0" err="1"/>
              <a:t>Trello</a:t>
            </a:r>
            <a:r>
              <a:rPr lang="hu-HU" sz="2400" dirty="0"/>
              <a:t>, </a:t>
            </a:r>
            <a:r>
              <a:rPr lang="hu-HU" sz="2400" dirty="0" err="1"/>
              <a:t>Asana</a:t>
            </a:r>
            <a:r>
              <a:rPr lang="hu-HU" sz="2400" dirty="0"/>
              <a:t>), időmérő </a:t>
            </a:r>
            <a:r>
              <a:rPr lang="hu-HU" sz="2400" dirty="0" err="1"/>
              <a:t>appok</a:t>
            </a:r>
            <a:r>
              <a:rPr lang="hu-HU" sz="2400" dirty="0"/>
              <a:t> (</a:t>
            </a:r>
            <a:r>
              <a:rPr lang="hu-HU" sz="2400" dirty="0" err="1"/>
              <a:t>RescueTime</a:t>
            </a:r>
            <a:r>
              <a:rPr lang="hu-HU" sz="2400" dirty="0"/>
              <a:t>, </a:t>
            </a:r>
            <a:r>
              <a:rPr lang="hu-HU" sz="2400" dirty="0" err="1"/>
              <a:t>Toggl</a:t>
            </a:r>
            <a:r>
              <a:rPr lang="hu-HU" sz="2400" dirty="0"/>
              <a:t>).</a:t>
            </a:r>
          </a:p>
          <a:p>
            <a:endParaRPr lang="hu-HU" sz="2400" dirty="0"/>
          </a:p>
          <a:p>
            <a:r>
              <a:rPr lang="hu-HU" sz="2400" dirty="0" err="1" smtClean="0"/>
              <a:t>Automatizáció</a:t>
            </a:r>
            <a:r>
              <a:rPr lang="hu-HU" sz="2400" dirty="0"/>
              <a:t>: ismétlődő feladatokat, emlékeztetőket, határidőket automatizálhatunk.</a:t>
            </a:r>
          </a:p>
          <a:p>
            <a:endParaRPr lang="hu-HU" sz="2400" dirty="0"/>
          </a:p>
          <a:p>
            <a:r>
              <a:rPr lang="hu-HU" sz="2400" dirty="0" smtClean="0"/>
              <a:t> </a:t>
            </a:r>
            <a:r>
              <a:rPr lang="hu-HU" sz="2400" dirty="0"/>
              <a:t>Figyelem! A technológia </a:t>
            </a:r>
            <a:r>
              <a:rPr lang="hu-HU" sz="2400" b="1" dirty="0"/>
              <a:t>csak eszköz</a:t>
            </a:r>
            <a:r>
              <a:rPr lang="hu-HU" sz="2400" dirty="0"/>
              <a:t>, nem helyettesíti a tudatos tervezést és a fókuszált munkát.</a:t>
            </a:r>
          </a:p>
          <a:p>
            <a:endParaRPr lang="hu-HU" sz="2400" dirty="0" smtClean="0"/>
          </a:p>
          <a:p>
            <a:endParaRPr lang="hu-HU" sz="2400" dirty="0"/>
          </a:p>
          <a:p>
            <a:endParaRPr lang="hu-HU" sz="2400" dirty="0" smtClean="0"/>
          </a:p>
          <a:p>
            <a:endParaRPr lang="hu-HU" sz="3200" dirty="0"/>
          </a:p>
          <a:p>
            <a:r>
              <a:rPr lang="hu-HU" sz="3200" dirty="0" smtClean="0"/>
              <a:t/>
            </a:r>
            <a:br>
              <a:rPr lang="hu-HU" sz="3200"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1071991940"/>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31109" y="579510"/>
            <a:ext cx="7262421" cy="1107996"/>
          </a:xfrm>
          <a:prstGeom prst="rect">
            <a:avLst/>
          </a:prstGeom>
        </p:spPr>
        <p:txBody>
          <a:bodyPr wrap="square">
            <a:spAutoFit/>
          </a:bodyPr>
          <a:lstStyle/>
          <a:p>
            <a:r>
              <a:rPr lang="hu-HU" sz="6600" i="1" dirty="0">
                <a:latin typeface="Calibri" panose="020F0502020204030204" pitchFamily="34" charset="0"/>
                <a:ea typeface="Calibri" panose="020F0502020204030204" pitchFamily="34" charset="0"/>
                <a:cs typeface="Times New Roman" panose="02020603050405020304" pitchFamily="18" charset="0"/>
              </a:rPr>
              <a:t>Időgazdálkodás</a:t>
            </a:r>
            <a:endParaRPr lang="hu-HU" sz="6600" dirty="0"/>
          </a:p>
        </p:txBody>
      </p:sp>
      <p:sp>
        <p:nvSpPr>
          <p:cNvPr id="4" name="Téglalap 3"/>
          <p:cNvSpPr/>
          <p:nvPr/>
        </p:nvSpPr>
        <p:spPr>
          <a:xfrm>
            <a:off x="1350354" y="1687506"/>
            <a:ext cx="9466217" cy="7355860"/>
          </a:xfrm>
          <a:prstGeom prst="rect">
            <a:avLst/>
          </a:prstGeom>
        </p:spPr>
        <p:txBody>
          <a:bodyPr wrap="square">
            <a:spAutoFit/>
          </a:bodyPr>
          <a:lstStyle/>
          <a:p>
            <a:endParaRPr lang="hu-HU" sz="2400" dirty="0" smtClean="0"/>
          </a:p>
          <a:p>
            <a:r>
              <a:rPr lang="hu-HU" sz="2800" b="1" dirty="0" smtClean="0"/>
              <a:t>Nemet mondás, határok húzása</a:t>
            </a:r>
            <a:endParaRPr lang="hu-HU" sz="2800" b="1" dirty="0"/>
          </a:p>
          <a:p>
            <a:endParaRPr lang="hu-HU" dirty="0" smtClean="0"/>
          </a:p>
          <a:p>
            <a:r>
              <a:rPr lang="hu-HU" sz="2400" dirty="0" smtClean="0"/>
              <a:t>Az </a:t>
            </a:r>
            <a:r>
              <a:rPr lang="hu-HU" sz="2400" dirty="0"/>
              <a:t>időgazdálkodás kulcsa, hogy megtanuljunk </a:t>
            </a:r>
            <a:r>
              <a:rPr lang="hu-HU" sz="2400" b="1" dirty="0"/>
              <a:t>prioritásokat felállítani</a:t>
            </a:r>
            <a:r>
              <a:rPr lang="hu-HU" sz="2400" dirty="0"/>
              <a:t>, és ne vállaljunk túl sok mindent.</a:t>
            </a:r>
          </a:p>
          <a:p>
            <a:endParaRPr lang="hu-HU" sz="2400" dirty="0"/>
          </a:p>
          <a:p>
            <a:r>
              <a:rPr lang="hu-HU" sz="2400" dirty="0" smtClean="0"/>
              <a:t>A </a:t>
            </a:r>
            <a:r>
              <a:rPr lang="hu-HU" sz="2400" dirty="0"/>
              <a:t>“</a:t>
            </a:r>
            <a:r>
              <a:rPr lang="hu-HU" sz="2400" dirty="0" smtClean="0"/>
              <a:t>nemet” </a:t>
            </a:r>
            <a:r>
              <a:rPr lang="hu-HU" sz="2400" dirty="0"/>
              <a:t>mondás nem udvariatlanság, hanem önmagunk és a vállalkozásunk védelme.</a:t>
            </a:r>
          </a:p>
          <a:p>
            <a:endParaRPr lang="hu-HU" sz="2400" dirty="0"/>
          </a:p>
          <a:p>
            <a:r>
              <a:rPr lang="hu-HU" sz="2400" dirty="0" smtClean="0"/>
              <a:t>Segít </a:t>
            </a:r>
            <a:r>
              <a:rPr lang="hu-HU" sz="2400" dirty="0"/>
              <a:t>fenntartani az egyensúlyt, csökkenti a stresszt, és lehetővé teszi, hogy a fontos feladatokra </a:t>
            </a:r>
            <a:r>
              <a:rPr lang="hu-HU" sz="2400" dirty="0" smtClean="0"/>
              <a:t>fókuszáljunk</a:t>
            </a:r>
          </a:p>
          <a:p>
            <a:endParaRPr lang="hu-HU" sz="2400" dirty="0"/>
          </a:p>
          <a:p>
            <a:r>
              <a:rPr lang="hu-HU" sz="2400" dirty="0" smtClean="0"/>
              <a:t>Mit adnak nekünk a határok?</a:t>
            </a:r>
          </a:p>
          <a:p>
            <a:endParaRPr lang="hu-HU" sz="2400" dirty="0"/>
          </a:p>
          <a:p>
            <a:endParaRPr lang="hu-HU" sz="2400" dirty="0" smtClean="0"/>
          </a:p>
          <a:p>
            <a:endParaRPr lang="hu-HU" sz="3200" dirty="0"/>
          </a:p>
          <a:p>
            <a:r>
              <a:rPr lang="hu-HU" sz="3200" dirty="0" smtClean="0"/>
              <a:t/>
            </a:r>
            <a:br>
              <a:rPr lang="hu-HU" sz="3200" dirty="0" smtClean="0"/>
            </a:br>
            <a:endParaRPr lang="hu-HU" sz="3200" i="1" dirty="0" smtClean="0">
              <a:ea typeface="Calibri" panose="020F0502020204030204" pitchFamily="34" charset="0"/>
              <a:cs typeface="Times New Roman" panose="02020603050405020304" pitchFamily="18" charset="0"/>
            </a:endParaRPr>
          </a:p>
          <a:p>
            <a:endParaRPr lang="hu-HU" dirty="0"/>
          </a:p>
        </p:txBody>
      </p:sp>
    </p:spTree>
    <p:extLst>
      <p:ext uri="{BB962C8B-B14F-4D97-AF65-F5344CB8AC3E}">
        <p14:creationId xmlns:p14="http://schemas.microsoft.com/office/powerpoint/2010/main" val="1648720436"/>
      </p:ext>
    </p:extLst>
  </p:cSld>
  <p:clrMapOvr>
    <a:masterClrMapping/>
  </p:clrMapOvr>
  <p:timing>
    <p:tnLst>
      <p:par>
        <p:cTn id="1" dur="indefinite" restart="never" nodeType="tmRoot"/>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144320" y="196334"/>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748938" y="1142329"/>
            <a:ext cx="11364686" cy="7109639"/>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a:t>
            </a:r>
            <a:r>
              <a:rPr lang="hu-HU" sz="3600" i="1" dirty="0" smtClean="0">
                <a:ea typeface="Calibri" panose="020F0502020204030204" pitchFamily="34" charset="0"/>
                <a:cs typeface="Times New Roman" panose="02020603050405020304" pitchFamily="18" charset="0"/>
              </a:rPr>
              <a:t>1 </a:t>
            </a:r>
            <a:r>
              <a:rPr lang="hu-HU" sz="3600" dirty="0"/>
              <a:t>Rutinok és automatizálás kialakítása</a:t>
            </a:r>
          </a:p>
          <a:p>
            <a:r>
              <a:rPr lang="hu-HU" dirty="0"/>
              <a:t>A vállalkozói élet egyik legnagyobb kihívása, hogy nap mint nap számtalan döntést kell meghoznunk – a stratégiai irányoktól kezdve az apró napi teendőkig.</a:t>
            </a:r>
            <a:br>
              <a:rPr lang="hu-HU" dirty="0"/>
            </a:br>
            <a:r>
              <a:rPr lang="hu-HU" dirty="0"/>
              <a:t>Ez folyamatosan mentális energiát emészt fel, és könnyen döntési fáradtsághoz vezethet.</a:t>
            </a:r>
            <a:br>
              <a:rPr lang="hu-HU" dirty="0"/>
            </a:br>
            <a:r>
              <a:rPr lang="hu-HU" dirty="0"/>
              <a:t>A tudatosan kialakított rutinok és automatizmusok éppen ezért kulcsszerepet játszanak abban, hogy hatékonyak, fókuszáltak és </a:t>
            </a:r>
            <a:r>
              <a:rPr lang="hu-HU" dirty="0" err="1"/>
              <a:t>kiegyensúlyozottak</a:t>
            </a:r>
            <a:r>
              <a:rPr lang="hu-HU" dirty="0"/>
              <a:t> maradjunk.</a:t>
            </a:r>
          </a:p>
          <a:p>
            <a:endParaRPr lang="hu-HU" b="1" dirty="0" smtClean="0"/>
          </a:p>
          <a:p>
            <a:r>
              <a:rPr lang="hu-HU" b="1" dirty="0" smtClean="0"/>
              <a:t>Miért </a:t>
            </a:r>
            <a:r>
              <a:rPr lang="hu-HU" b="1" dirty="0"/>
              <a:t>fontosak a rutinok?</a:t>
            </a:r>
            <a:endParaRPr lang="hu-HU" dirty="0"/>
          </a:p>
          <a:p>
            <a:r>
              <a:rPr lang="hu-HU" dirty="0"/>
              <a:t>A rutin nem merevséget jelent, hanem stabil keretet, amelyben a kreativitásunk is jobban tud működni.</a:t>
            </a:r>
            <a:br>
              <a:rPr lang="hu-HU" dirty="0"/>
            </a:br>
            <a:r>
              <a:rPr lang="hu-HU" dirty="0"/>
              <a:t>A jól kialakított szokások leveszik a vállunkról az ismétlődő döntések terhét – nem kell minden reggel eldöntenünk, mivel kezdjük a napot, hogyan válaszolunk az e-mailekre vagy mikor tartunk adminisztrációs időt.</a:t>
            </a:r>
          </a:p>
          <a:p>
            <a:r>
              <a:rPr lang="hu-HU" dirty="0"/>
              <a:t>A rutinok:</a:t>
            </a:r>
          </a:p>
          <a:p>
            <a:pPr lvl="0"/>
            <a:r>
              <a:rPr lang="hu-HU" b="1" dirty="0" smtClean="0"/>
              <a:t>                        csökkentik </a:t>
            </a:r>
            <a:r>
              <a:rPr lang="hu-HU" b="1" dirty="0"/>
              <a:t>a stresszt</a:t>
            </a:r>
            <a:r>
              <a:rPr lang="hu-HU" dirty="0"/>
              <a:t>, mert kiszámíthatóbbá teszik a napot,</a:t>
            </a:r>
          </a:p>
          <a:p>
            <a:pPr lvl="0"/>
            <a:r>
              <a:rPr lang="hu-HU" b="1" dirty="0" smtClean="0"/>
              <a:t>                        növelik </a:t>
            </a:r>
            <a:r>
              <a:rPr lang="hu-HU" b="1" dirty="0"/>
              <a:t>a hatékonyságot</a:t>
            </a:r>
            <a:r>
              <a:rPr lang="hu-HU" dirty="0"/>
              <a:t>, mert automatizálják a folyamatokat,</a:t>
            </a:r>
          </a:p>
          <a:p>
            <a:pPr lvl="0"/>
            <a:r>
              <a:rPr lang="hu-HU" b="1" dirty="0" smtClean="0"/>
              <a:t>                         segítik </a:t>
            </a:r>
            <a:r>
              <a:rPr lang="hu-HU" b="1" dirty="0"/>
              <a:t>a fókuszt</a:t>
            </a:r>
            <a:r>
              <a:rPr lang="hu-HU" dirty="0"/>
              <a:t>, mert világos struktúrát adnak,</a:t>
            </a:r>
          </a:p>
          <a:p>
            <a:pPr lvl="0"/>
            <a:r>
              <a:rPr lang="hu-HU" dirty="0" smtClean="0"/>
              <a:t>                       és </a:t>
            </a:r>
            <a:r>
              <a:rPr lang="hu-HU" b="1" dirty="0"/>
              <a:t>energiát szabadítanak fel</a:t>
            </a:r>
            <a:r>
              <a:rPr lang="hu-HU" dirty="0"/>
              <a:t> a kreatív és stratégiai feladatokhoz.</a:t>
            </a:r>
          </a:p>
          <a:p>
            <a:r>
              <a:rPr lang="hu-HU" sz="4400" i="1" dirty="0" smtClean="0">
                <a:ea typeface="Calibri" panose="020F0502020204030204" pitchFamily="34" charset="0"/>
                <a:cs typeface="Times New Roman" panose="02020603050405020304" pitchFamily="18" charset="0"/>
              </a:rPr>
              <a:t> </a:t>
            </a:r>
            <a:endParaRPr lang="hu-HU" sz="4400" i="1" dirty="0" smtClean="0">
              <a:ea typeface="Calibri" panose="020F0502020204030204" pitchFamily="34" charset="0"/>
              <a:cs typeface="Times New Roman" panose="02020603050405020304" pitchFamily="18" charset="0"/>
            </a:endParaRPr>
          </a:p>
          <a:p>
            <a:endParaRPr lang="hu-HU" sz="4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40712344"/>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3" y="344379"/>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1454332" y="1256467"/>
            <a:ext cx="11364686" cy="5601533"/>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a:t>
            </a:r>
            <a:r>
              <a:rPr lang="hu-HU" sz="3600" i="1" dirty="0" smtClean="0">
                <a:ea typeface="Calibri" panose="020F0502020204030204" pitchFamily="34" charset="0"/>
                <a:cs typeface="Times New Roman" panose="02020603050405020304" pitchFamily="18" charset="0"/>
              </a:rPr>
              <a:t>1 </a:t>
            </a:r>
            <a:r>
              <a:rPr lang="hu-HU" sz="3600" dirty="0"/>
              <a:t>Rutinok és automatizálás kialakítása</a:t>
            </a:r>
          </a:p>
          <a:p>
            <a:endParaRPr lang="hu-HU" b="1" dirty="0" smtClean="0"/>
          </a:p>
          <a:p>
            <a:r>
              <a:rPr lang="hu-HU" b="1" dirty="0" smtClean="0"/>
              <a:t>A </a:t>
            </a:r>
            <a:r>
              <a:rPr lang="hu-HU" b="1" dirty="0"/>
              <a:t>hatékony rutinok kialakításának lépései</a:t>
            </a:r>
            <a:endParaRPr lang="hu-HU" sz="1600" dirty="0"/>
          </a:p>
          <a:p>
            <a:pPr lvl="0"/>
            <a:endParaRPr lang="hu-HU" b="1" dirty="0" smtClean="0"/>
          </a:p>
          <a:p>
            <a:pPr lvl="0"/>
            <a:r>
              <a:rPr lang="hu-HU" b="1" dirty="0" smtClean="0"/>
              <a:t>Figyeljük </a:t>
            </a:r>
            <a:r>
              <a:rPr lang="hu-HU" b="1" dirty="0"/>
              <a:t>meg, mire megy el az időnk!</a:t>
            </a:r>
            <a:r>
              <a:rPr lang="hu-HU" dirty="0"/>
              <a:t/>
            </a:r>
            <a:br>
              <a:rPr lang="hu-HU" dirty="0"/>
            </a:br>
            <a:r>
              <a:rPr lang="hu-HU" dirty="0"/>
              <a:t>Az első lépés az önismeret: mi az, ami rendszeresen sok energiát vesz el, de nem hoz arányos eredményt? Ezeknél érdemes szokásokat vagy automatizálást bevezetnünk.</a:t>
            </a:r>
            <a:endParaRPr lang="hu-HU" sz="1600" dirty="0"/>
          </a:p>
          <a:p>
            <a:pPr lvl="0"/>
            <a:endParaRPr lang="hu-HU" b="1" dirty="0" smtClean="0"/>
          </a:p>
          <a:p>
            <a:pPr lvl="0"/>
            <a:r>
              <a:rPr lang="hu-HU" b="1" dirty="0" smtClean="0"/>
              <a:t>Határozzuk </a:t>
            </a:r>
            <a:r>
              <a:rPr lang="hu-HU" b="1" dirty="0"/>
              <a:t>meg a kulcsfontosságú napi tevékenységeinket!</a:t>
            </a:r>
            <a:r>
              <a:rPr lang="hu-HU" dirty="0"/>
              <a:t/>
            </a:r>
            <a:br>
              <a:rPr lang="hu-HU" dirty="0"/>
            </a:br>
            <a:r>
              <a:rPr lang="hu-HU" dirty="0"/>
              <a:t>Melyek azok a feladatok, amelyek minden nap előkerülnek – például e-</a:t>
            </a:r>
            <a:r>
              <a:rPr lang="hu-HU" dirty="0" err="1"/>
              <a:t>mailezés</a:t>
            </a:r>
            <a:r>
              <a:rPr lang="hu-HU" dirty="0"/>
              <a:t>, számlázás, közösségimédia-posztolás, ügyfélkommunikáció vagy adminisztráció?</a:t>
            </a:r>
            <a:endParaRPr lang="hu-HU" sz="1600" dirty="0"/>
          </a:p>
          <a:p>
            <a:pPr lvl="0"/>
            <a:endParaRPr lang="hu-HU" b="1" dirty="0" smtClean="0"/>
          </a:p>
          <a:p>
            <a:pPr lvl="0"/>
            <a:r>
              <a:rPr lang="hu-HU" b="1" dirty="0" smtClean="0"/>
              <a:t>Alakítsunk </a:t>
            </a:r>
            <a:r>
              <a:rPr lang="hu-HU" b="1" dirty="0"/>
              <a:t>ki fix időpontokat vagy folyamatokat!</a:t>
            </a:r>
            <a:r>
              <a:rPr lang="hu-HU" dirty="0"/>
              <a:t/>
            </a:r>
            <a:br>
              <a:rPr lang="hu-HU" dirty="0"/>
            </a:br>
            <a:r>
              <a:rPr lang="hu-HU" dirty="0"/>
              <a:t>Például: hétfő délelőtt adminisztráció, kedd reggel ügyfélkapcsolat, péntek délután tervezés.</a:t>
            </a:r>
            <a:br>
              <a:rPr lang="hu-HU" dirty="0"/>
            </a:br>
            <a:r>
              <a:rPr lang="hu-HU" dirty="0"/>
              <a:t>Ha a napunknak van ritmusa, a figyelmünk is jobban koncentrálható.</a:t>
            </a:r>
            <a:endParaRPr lang="hu-HU" sz="1600" dirty="0"/>
          </a:p>
          <a:p>
            <a:endParaRPr lang="hu-HU" sz="4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4206924203"/>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3" y="344379"/>
            <a:ext cx="7262421" cy="1015663"/>
          </a:xfrm>
          <a:prstGeom prst="rect">
            <a:avLst/>
          </a:prstGeom>
        </p:spPr>
        <p:txBody>
          <a:bodyPr wrap="square">
            <a:spAutoFit/>
          </a:bodyPr>
          <a:lstStyle/>
          <a:p>
            <a:r>
              <a:rPr lang="hu-HU" sz="6000" i="1" dirty="0">
                <a:ea typeface="Calibri" panose="020F0502020204030204" pitchFamily="34" charset="0"/>
                <a:cs typeface="Times New Roman" panose="02020603050405020304" pitchFamily="18" charset="0"/>
              </a:rPr>
              <a:t>Időgazdálkodás</a:t>
            </a:r>
            <a:endParaRPr lang="hu-HU" sz="6000" dirty="0"/>
          </a:p>
        </p:txBody>
      </p:sp>
      <p:sp>
        <p:nvSpPr>
          <p:cNvPr id="4" name="Téglalap 3"/>
          <p:cNvSpPr/>
          <p:nvPr/>
        </p:nvSpPr>
        <p:spPr>
          <a:xfrm>
            <a:off x="1014810" y="1011700"/>
            <a:ext cx="11364686" cy="6001643"/>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a:t>
            </a:r>
            <a:r>
              <a:rPr lang="hu-HU" sz="3600" i="1" dirty="0" smtClean="0">
                <a:ea typeface="Calibri" panose="020F0502020204030204" pitchFamily="34" charset="0"/>
                <a:cs typeface="Times New Roman" panose="02020603050405020304" pitchFamily="18" charset="0"/>
              </a:rPr>
              <a:t>1 </a:t>
            </a:r>
            <a:r>
              <a:rPr lang="hu-HU" sz="3600" dirty="0"/>
              <a:t>Rutinok és automatizálás kialakítása</a:t>
            </a:r>
          </a:p>
          <a:p>
            <a:pPr lvl="0"/>
            <a:endParaRPr lang="hu-HU" b="1" dirty="0" smtClean="0"/>
          </a:p>
          <a:p>
            <a:pPr lvl="0"/>
            <a:r>
              <a:rPr lang="hu-HU" b="1" dirty="0" smtClean="0"/>
              <a:t>Tervezzünk </a:t>
            </a:r>
            <a:r>
              <a:rPr lang="hu-HU" b="1" dirty="0"/>
              <a:t>előre és automatizáljunk, amit csak lehet!</a:t>
            </a:r>
            <a:endParaRPr lang="hu-HU" sz="1600" dirty="0"/>
          </a:p>
          <a:p>
            <a:pPr lvl="1"/>
            <a:r>
              <a:rPr lang="hu-HU" dirty="0"/>
              <a:t>Használjunk </a:t>
            </a:r>
            <a:r>
              <a:rPr lang="hu-HU" b="1" dirty="0"/>
              <a:t>digitális eszközöket</a:t>
            </a:r>
            <a:r>
              <a:rPr lang="hu-HU" dirty="0"/>
              <a:t> (pl. naptár, feladatkezelő, közösségimédia-ütemező, számlázóprogram).</a:t>
            </a:r>
            <a:endParaRPr lang="hu-HU" sz="1600" dirty="0"/>
          </a:p>
          <a:p>
            <a:pPr lvl="1"/>
            <a:endParaRPr lang="hu-HU" dirty="0" smtClean="0"/>
          </a:p>
          <a:p>
            <a:pPr lvl="1"/>
            <a:r>
              <a:rPr lang="hu-HU" dirty="0" smtClean="0"/>
              <a:t>Állítsunk </a:t>
            </a:r>
            <a:r>
              <a:rPr lang="hu-HU" dirty="0"/>
              <a:t>be </a:t>
            </a:r>
            <a:r>
              <a:rPr lang="hu-HU" b="1" dirty="0"/>
              <a:t>ismétlődő emlékeztetőket</a:t>
            </a:r>
            <a:r>
              <a:rPr lang="hu-HU" dirty="0"/>
              <a:t> és sablonokat.</a:t>
            </a:r>
            <a:endParaRPr lang="hu-HU" sz="1600" dirty="0"/>
          </a:p>
          <a:p>
            <a:pPr lvl="1"/>
            <a:endParaRPr lang="hu-HU" dirty="0" smtClean="0"/>
          </a:p>
          <a:p>
            <a:pPr lvl="1"/>
            <a:r>
              <a:rPr lang="hu-HU" dirty="0" smtClean="0"/>
              <a:t>Automatizáljuk </a:t>
            </a:r>
            <a:r>
              <a:rPr lang="hu-HU" dirty="0"/>
              <a:t>a </a:t>
            </a:r>
            <a:r>
              <a:rPr lang="hu-HU" b="1" dirty="0"/>
              <a:t>pénzügyi és adminisztrációs folyamatokat</a:t>
            </a:r>
            <a:r>
              <a:rPr lang="hu-HU" dirty="0"/>
              <a:t> (pl. banki utalások, számlázás, hírlevelek).</a:t>
            </a:r>
            <a:endParaRPr lang="hu-HU" sz="1600" dirty="0"/>
          </a:p>
          <a:p>
            <a:pPr lvl="0"/>
            <a:endParaRPr lang="hu-HU" b="1" dirty="0" smtClean="0"/>
          </a:p>
          <a:p>
            <a:pPr lvl="0"/>
            <a:r>
              <a:rPr lang="hu-HU" b="1" dirty="0" smtClean="0"/>
              <a:t>        Teszteljük </a:t>
            </a:r>
            <a:r>
              <a:rPr lang="hu-HU" b="1" dirty="0"/>
              <a:t>és finomítsuk a rutinokat!</a:t>
            </a:r>
            <a:r>
              <a:rPr lang="hu-HU" dirty="0"/>
              <a:t/>
            </a:r>
            <a:br>
              <a:rPr lang="hu-HU" dirty="0"/>
            </a:br>
            <a:r>
              <a:rPr lang="hu-HU" dirty="0" smtClean="0"/>
              <a:t>       A </a:t>
            </a:r>
            <a:r>
              <a:rPr lang="hu-HU" dirty="0"/>
              <a:t>rutin csak akkor működik jól, ha valóban támogat bennünket. Időnként vizsgáljuk meg, mi </a:t>
            </a:r>
            <a:r>
              <a:rPr lang="hu-HU" dirty="0" smtClean="0"/>
              <a:t> </a:t>
            </a:r>
          </a:p>
          <a:p>
            <a:pPr lvl="0"/>
            <a:r>
              <a:rPr lang="hu-HU" dirty="0"/>
              <a:t> </a:t>
            </a:r>
            <a:r>
              <a:rPr lang="hu-HU" dirty="0" smtClean="0"/>
              <a:t>       az</a:t>
            </a:r>
            <a:r>
              <a:rPr lang="hu-HU" dirty="0"/>
              <a:t>, </a:t>
            </a:r>
            <a:r>
              <a:rPr lang="hu-HU" dirty="0" smtClean="0"/>
              <a:t>ami </a:t>
            </a:r>
            <a:r>
              <a:rPr lang="hu-HU" dirty="0"/>
              <a:t>segít, és mi az, ami inkább felesleges kötöttségnek tűnik.</a:t>
            </a:r>
            <a:endParaRPr lang="hu-HU" sz="1600" dirty="0"/>
          </a:p>
          <a:p>
            <a:r>
              <a:rPr lang="hu-HU" sz="4400" i="1" dirty="0" smtClean="0">
                <a:ea typeface="Calibri" panose="020F0502020204030204" pitchFamily="34" charset="0"/>
                <a:cs typeface="Times New Roman" panose="02020603050405020304" pitchFamily="18" charset="0"/>
              </a:rPr>
              <a:t> </a:t>
            </a:r>
            <a:endParaRPr lang="hu-HU" sz="4400" i="1" dirty="0" smtClean="0">
              <a:ea typeface="Calibri" panose="020F0502020204030204" pitchFamily="34" charset="0"/>
              <a:cs typeface="Times New Roman" panose="02020603050405020304" pitchFamily="18" charset="0"/>
            </a:endParaRPr>
          </a:p>
          <a:p>
            <a:endParaRPr lang="hu-HU" sz="4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3452845310"/>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3" y="344379"/>
            <a:ext cx="7262421" cy="1015663"/>
          </a:xfrm>
          <a:prstGeom prst="rect">
            <a:avLst/>
          </a:prstGeom>
        </p:spPr>
        <p:txBody>
          <a:bodyPr wrap="square">
            <a:spAutoFit/>
          </a:bodyPr>
          <a:lstStyle/>
          <a:p>
            <a:r>
              <a:rPr lang="hu-HU" sz="6000" i="1" dirty="0" smtClean="0">
                <a:cs typeface="Times New Roman" panose="02020603050405020304" pitchFamily="18" charset="0"/>
              </a:rPr>
              <a:t>Felelősségvállalás</a:t>
            </a:r>
            <a:endParaRPr lang="hu-HU" sz="6000" dirty="0"/>
          </a:p>
        </p:txBody>
      </p:sp>
      <p:sp>
        <p:nvSpPr>
          <p:cNvPr id="4" name="Téglalap 3"/>
          <p:cNvSpPr/>
          <p:nvPr/>
        </p:nvSpPr>
        <p:spPr>
          <a:xfrm>
            <a:off x="923109" y="1323583"/>
            <a:ext cx="11364686" cy="5570756"/>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Miért /kiért vagyok felelős</a:t>
            </a:r>
            <a:r>
              <a:rPr lang="hu-HU" sz="4400" i="1" dirty="0" smtClean="0">
                <a:ea typeface="Calibri" panose="020F0502020204030204" pitchFamily="34" charset="0"/>
                <a:cs typeface="Times New Roman" panose="02020603050405020304" pitchFamily="18" charset="0"/>
              </a:rPr>
              <a:t>?</a:t>
            </a:r>
          </a:p>
          <a:p>
            <a:r>
              <a:rPr lang="hu-HU" sz="2000" b="1" dirty="0"/>
              <a:t>Személyes felelősség</a:t>
            </a:r>
            <a:r>
              <a:rPr lang="hu-HU" sz="2000" dirty="0"/>
              <a:t/>
            </a:r>
            <a:br>
              <a:rPr lang="hu-HU" sz="2000" dirty="0"/>
            </a:br>
            <a:r>
              <a:rPr lang="hu-HU" sz="2000" dirty="0"/>
              <a:t>A vállalkozás a vállalkozó személyéből indul ki – döntései, értékrendje, hozzáállása meghatározza a cég működését. A személyes felelősség azt jelenti, hogy vállaljuk döntéseink következményeit, tanulunk a hibákból, és törekszünk arra, hogy hitelesen képviseljük mindazt, amit a vállalkozásunk képvisel.</a:t>
            </a:r>
            <a:br>
              <a:rPr lang="hu-HU" sz="2000" dirty="0"/>
            </a:br>
            <a:r>
              <a:rPr lang="hu-HU" sz="2000" dirty="0"/>
              <a:t>A tudatos önismeret és önreflexió kulcsfontosságú: ha a vezető fejlődik, a vállalkozás is fejlődik vele.</a:t>
            </a:r>
          </a:p>
          <a:p>
            <a:endParaRPr lang="hu-HU" sz="2000" b="1" dirty="0"/>
          </a:p>
          <a:p>
            <a:r>
              <a:rPr lang="hu-HU" sz="2000" b="1" dirty="0" smtClean="0"/>
              <a:t>Gazdasági </a:t>
            </a:r>
            <a:r>
              <a:rPr lang="hu-HU" sz="2000" b="1" dirty="0"/>
              <a:t>felelősség</a:t>
            </a:r>
            <a:r>
              <a:rPr lang="hu-HU" sz="2000" dirty="0"/>
              <a:t/>
            </a:r>
            <a:br>
              <a:rPr lang="hu-HU" sz="2000" dirty="0"/>
            </a:br>
            <a:r>
              <a:rPr lang="hu-HU" sz="2000" dirty="0"/>
              <a:t>Ebbe beletartozik a </a:t>
            </a:r>
            <a:r>
              <a:rPr lang="hu-HU" sz="2000" b="1" dirty="0"/>
              <a:t>pénzügyi tudatosság</a:t>
            </a:r>
            <a:r>
              <a:rPr lang="hu-HU" sz="2000" dirty="0"/>
              <a:t>, az átlátható működés, a szabályok betartása, és a vállalkozás fenntarthatóságának biztosítása.</a:t>
            </a:r>
            <a:br>
              <a:rPr lang="hu-HU" sz="2000" dirty="0"/>
            </a:br>
            <a:r>
              <a:rPr lang="hu-HU" sz="2000" dirty="0"/>
              <a:t>Egy felelős vállalkozó nem csupán a rövid távú hasznot keresi, hanem hosszú távon is stabil alapokat épít. Ide tartozik a munkahelyteremtés, a korrekt adófizetés és a partnerekkel való tisztességes együttműködés is.</a:t>
            </a:r>
          </a:p>
          <a:p>
            <a:endParaRPr lang="hu-HU" sz="1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2270918705"/>
      </p:ext>
    </p:extLst>
  </p:cSld>
  <p:clrMapOvr>
    <a:masterClrMapping/>
  </p:clrMapOvr>
  <p:timing>
    <p:tnLst>
      <p:par>
        <p:cTn id="1" dur="indefinite" restart="never" nodeType="tmRoot"/>
      </p:par>
    </p:tn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3" y="344379"/>
            <a:ext cx="7262421" cy="1015663"/>
          </a:xfrm>
          <a:prstGeom prst="rect">
            <a:avLst/>
          </a:prstGeom>
        </p:spPr>
        <p:txBody>
          <a:bodyPr wrap="square">
            <a:spAutoFit/>
          </a:bodyPr>
          <a:lstStyle/>
          <a:p>
            <a:r>
              <a:rPr lang="hu-HU" sz="6000" i="1" dirty="0" smtClean="0">
                <a:cs typeface="Times New Roman" panose="02020603050405020304" pitchFamily="18" charset="0"/>
              </a:rPr>
              <a:t>Felelősségvállalás</a:t>
            </a:r>
            <a:endParaRPr lang="hu-HU" sz="6000" dirty="0"/>
          </a:p>
        </p:txBody>
      </p:sp>
      <p:sp>
        <p:nvSpPr>
          <p:cNvPr id="4" name="Téglalap 3"/>
          <p:cNvSpPr/>
          <p:nvPr/>
        </p:nvSpPr>
        <p:spPr>
          <a:xfrm>
            <a:off x="905691" y="1290374"/>
            <a:ext cx="11364686" cy="6247864"/>
          </a:xfrm>
          <a:prstGeom prst="rect">
            <a:avLst/>
          </a:prstGeom>
        </p:spPr>
        <p:txBody>
          <a:bodyPr wrap="square">
            <a:spAutoFit/>
          </a:bodyPr>
          <a:lstStyle/>
          <a:p>
            <a:r>
              <a:rPr lang="hu-HU" sz="4400" i="1" dirty="0" smtClean="0">
                <a:ea typeface="Calibri" panose="020F0502020204030204" pitchFamily="34" charset="0"/>
                <a:cs typeface="Times New Roman" panose="02020603050405020304" pitchFamily="18" charset="0"/>
              </a:rPr>
              <a:t>Miért /kiért vagyok felelős</a:t>
            </a:r>
            <a:r>
              <a:rPr lang="hu-HU" sz="4400" i="1" dirty="0" smtClean="0">
                <a:ea typeface="Calibri" panose="020F0502020204030204" pitchFamily="34" charset="0"/>
                <a:cs typeface="Times New Roman" panose="02020603050405020304" pitchFamily="18" charset="0"/>
              </a:rPr>
              <a:t>?</a:t>
            </a:r>
          </a:p>
          <a:p>
            <a:r>
              <a:rPr lang="hu-HU" sz="2000" b="1" dirty="0" smtClean="0"/>
              <a:t>Társadalmi </a:t>
            </a:r>
            <a:r>
              <a:rPr lang="hu-HU" sz="2000" b="1" dirty="0"/>
              <a:t>felelősség (CSR)</a:t>
            </a:r>
            <a:r>
              <a:rPr lang="hu-HU" sz="2000" dirty="0"/>
              <a:t/>
            </a:r>
            <a:br>
              <a:rPr lang="hu-HU" sz="2000" dirty="0"/>
            </a:br>
            <a:r>
              <a:rPr lang="hu-HU" sz="2000" dirty="0"/>
              <a:t>A modern vállalkozói szemlélet túlmutat az anyagi eredményen. A felelősségvállalás kiterjedhet a helyi közösségek támogatására, környezettudatos működésre, vagy olyan társadalmi ügyek felkarolására, amelyek összhangban vannak a vállalkozás értékeivel.</a:t>
            </a:r>
            <a:br>
              <a:rPr lang="hu-HU" sz="2000" dirty="0"/>
            </a:br>
            <a:r>
              <a:rPr lang="hu-HU" sz="2000" dirty="0"/>
              <a:t>Egyre több cég számára válik fontossá, hogy </a:t>
            </a:r>
            <a:r>
              <a:rPr lang="hu-HU" sz="2000" b="1" dirty="0"/>
              <a:t>ne csak profitot termeljen, hanem értéket is teremtsen</a:t>
            </a:r>
            <a:r>
              <a:rPr lang="hu-HU" sz="2000" dirty="0"/>
              <a:t> – az emberek és a környezet javára</a:t>
            </a:r>
            <a:r>
              <a:rPr lang="hu-HU" sz="2000" dirty="0" smtClean="0"/>
              <a:t>.</a:t>
            </a:r>
          </a:p>
          <a:p>
            <a:endParaRPr lang="hu-HU" sz="2000" dirty="0"/>
          </a:p>
          <a:p>
            <a:r>
              <a:rPr lang="hu-HU" sz="2000" b="1" dirty="0" smtClean="0"/>
              <a:t> </a:t>
            </a:r>
            <a:r>
              <a:rPr lang="hu-HU" sz="2000" b="1" dirty="0"/>
              <a:t>Felelősség a munkatársakért és partnerekért</a:t>
            </a:r>
            <a:r>
              <a:rPr lang="hu-HU" sz="2000" dirty="0"/>
              <a:t/>
            </a:r>
            <a:br>
              <a:rPr lang="hu-HU" sz="2000" dirty="0"/>
            </a:br>
            <a:r>
              <a:rPr lang="hu-HU" sz="2000" dirty="0"/>
              <a:t>A vezető szerepe itt különösen hangsúlyos. A biztonságos, támogató munkahelyi környezet, a korrekt kommunikáció és az emberséges bánásmód mind részei a vállalkozói felelősségvállalásnak.</a:t>
            </a:r>
            <a:br>
              <a:rPr lang="hu-HU" sz="2000" dirty="0"/>
            </a:br>
            <a:r>
              <a:rPr lang="hu-HU" sz="2000" dirty="0"/>
              <a:t>A jó vezető nemcsak irányít, hanem inspirál, és olyan kultúrát teremt, ahol az együttműködés, a fejlődés és a bizalom értékké válik.</a:t>
            </a:r>
          </a:p>
          <a:p>
            <a:r>
              <a:rPr lang="hu-HU" sz="2000" i="1" dirty="0" smtClean="0">
                <a:ea typeface="Calibri" panose="020F0502020204030204" pitchFamily="34" charset="0"/>
                <a:cs typeface="Times New Roman" panose="02020603050405020304" pitchFamily="18" charset="0"/>
              </a:rPr>
              <a:t> </a:t>
            </a:r>
            <a:r>
              <a:rPr lang="hu-HU" sz="4400" i="1" dirty="0" smtClean="0">
                <a:ea typeface="Calibri" panose="020F0502020204030204" pitchFamily="34" charset="0"/>
                <a:cs typeface="Times New Roman" panose="02020603050405020304" pitchFamily="18" charset="0"/>
              </a:rPr>
              <a:t/>
            </a:r>
            <a:br>
              <a:rPr lang="hu-HU" sz="4400" i="1" dirty="0" smtClean="0">
                <a:ea typeface="Calibri" panose="020F0502020204030204" pitchFamily="34" charset="0"/>
                <a:cs typeface="Times New Roman" panose="02020603050405020304" pitchFamily="18" charset="0"/>
              </a:rPr>
            </a:br>
            <a:endParaRPr lang="hu-HU" sz="4400" i="1" dirty="0" smtClean="0">
              <a:ea typeface="Calibri" panose="020F0502020204030204" pitchFamily="34" charset="0"/>
              <a:cs typeface="Times New Roman" panose="02020603050405020304" pitchFamily="18" charset="0"/>
            </a:endParaRPr>
          </a:p>
          <a:p>
            <a:endParaRPr lang="hu-HU" sz="1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2929672484"/>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3065942" y="0"/>
            <a:ext cx="7262421" cy="1015663"/>
          </a:xfrm>
          <a:prstGeom prst="rect">
            <a:avLst/>
          </a:prstGeom>
        </p:spPr>
        <p:txBody>
          <a:bodyPr wrap="square">
            <a:spAutoFit/>
          </a:bodyPr>
          <a:lstStyle/>
          <a:p>
            <a:r>
              <a:rPr lang="hu-HU" sz="6000" i="1" dirty="0" smtClean="0">
                <a:cs typeface="Times New Roman" panose="02020603050405020304" pitchFamily="18" charset="0"/>
              </a:rPr>
              <a:t>Döntéshozatal</a:t>
            </a:r>
            <a:endParaRPr lang="hu-HU" sz="6000" dirty="0"/>
          </a:p>
        </p:txBody>
      </p:sp>
      <p:sp>
        <p:nvSpPr>
          <p:cNvPr id="4" name="Téglalap 3"/>
          <p:cNvSpPr/>
          <p:nvPr/>
        </p:nvSpPr>
        <p:spPr>
          <a:xfrm>
            <a:off x="1428205" y="820834"/>
            <a:ext cx="10763795" cy="7725192"/>
          </a:xfrm>
          <a:prstGeom prst="rect">
            <a:avLst/>
          </a:prstGeom>
        </p:spPr>
        <p:txBody>
          <a:bodyPr wrap="square">
            <a:spAutoFit/>
          </a:bodyPr>
          <a:lstStyle/>
          <a:p>
            <a:r>
              <a:rPr lang="hu-HU" sz="2000" dirty="0"/>
              <a:t>A döntéseink határozzák meg, merre tart a vállalkozásunk, és milyen értékeket képviselünk vezetőként.</a:t>
            </a:r>
          </a:p>
          <a:p>
            <a:r>
              <a:rPr lang="hu-HU" sz="2000" b="1" dirty="0" smtClean="0"/>
              <a:t> </a:t>
            </a:r>
          </a:p>
          <a:p>
            <a:r>
              <a:rPr lang="hu-HU" sz="2000" dirty="0" smtClean="0"/>
              <a:t>A </a:t>
            </a:r>
            <a:r>
              <a:rPr lang="hu-HU" sz="2000" dirty="0"/>
              <a:t>döntéshozatal nemcsak logika, hanem </a:t>
            </a:r>
            <a:r>
              <a:rPr lang="hu-HU" sz="2000" b="1" dirty="0"/>
              <a:t>felelősség és önismeret kérdése</a:t>
            </a:r>
            <a:r>
              <a:rPr lang="hu-HU" sz="2000" dirty="0"/>
              <a:t> is.</a:t>
            </a:r>
            <a:br>
              <a:rPr lang="hu-HU" sz="2000" dirty="0"/>
            </a:br>
            <a:r>
              <a:rPr lang="hu-HU" sz="2000" dirty="0"/>
              <a:t>Egy jó döntéshez nem elég a számok és adatok ismerete – fontos, hogy tisztában legyünk saját értékeinkkel, céljainkkal, félelmeinkkel és határainkkal</a:t>
            </a:r>
            <a:r>
              <a:rPr lang="hu-HU" sz="2000" dirty="0" smtClean="0"/>
              <a:t>.</a:t>
            </a:r>
          </a:p>
          <a:p>
            <a:r>
              <a:rPr lang="hu-HU" sz="2000" dirty="0"/>
              <a:t/>
            </a:r>
            <a:br>
              <a:rPr lang="hu-HU" sz="2000" dirty="0"/>
            </a:br>
            <a:r>
              <a:rPr lang="hu-HU" sz="2000" dirty="0"/>
              <a:t>A vállalkozói döntés tehát mindig egyensúly a </a:t>
            </a:r>
            <a:r>
              <a:rPr lang="hu-HU" sz="2000" b="1" dirty="0"/>
              <a:t>racionalitás és az intuíció</a:t>
            </a:r>
            <a:r>
              <a:rPr lang="hu-HU" sz="2000" dirty="0"/>
              <a:t>, a </a:t>
            </a:r>
            <a:r>
              <a:rPr lang="hu-HU" sz="2000" b="1" dirty="0"/>
              <a:t>kockázat és a biztonság</a:t>
            </a:r>
            <a:r>
              <a:rPr lang="hu-HU" sz="2000" dirty="0"/>
              <a:t>, valamint a </a:t>
            </a:r>
            <a:r>
              <a:rPr lang="hu-HU" sz="2000" b="1" dirty="0"/>
              <a:t>rövid és hosszú távú célok</a:t>
            </a:r>
            <a:r>
              <a:rPr lang="hu-HU" sz="2000" dirty="0"/>
              <a:t> között</a:t>
            </a:r>
            <a:r>
              <a:rPr lang="hu-HU" sz="2000" dirty="0" smtClean="0"/>
              <a:t>.</a:t>
            </a:r>
          </a:p>
          <a:p>
            <a:endParaRPr lang="hu-HU" sz="2000" dirty="0"/>
          </a:p>
          <a:p>
            <a:r>
              <a:rPr lang="hu-HU" sz="2000" b="1" dirty="0"/>
              <a:t>A tudatos döntéshozatal főbb lépései:</a:t>
            </a:r>
            <a:endParaRPr lang="hu-HU" sz="2000" dirty="0"/>
          </a:p>
          <a:p>
            <a:r>
              <a:rPr lang="hu-HU" sz="2000" b="1" dirty="0"/>
              <a:t>Információgyűjtés</a:t>
            </a:r>
            <a:r>
              <a:rPr lang="hu-HU" sz="2000" dirty="0"/>
              <a:t> – Megértem a helyzetet, felmérem a lehetőségeket.</a:t>
            </a:r>
          </a:p>
          <a:p>
            <a:r>
              <a:rPr lang="hu-HU" sz="2000" b="1" dirty="0"/>
              <a:t>Elemzés</a:t>
            </a:r>
            <a:r>
              <a:rPr lang="hu-HU" sz="2000" dirty="0"/>
              <a:t> – Átgondolom a döntés lehetséges következményeit.</a:t>
            </a:r>
          </a:p>
          <a:p>
            <a:r>
              <a:rPr lang="hu-HU" sz="2000" b="1" dirty="0"/>
              <a:t>Önismeret</a:t>
            </a:r>
            <a:r>
              <a:rPr lang="hu-HU" sz="2000" dirty="0"/>
              <a:t> – Figyelek arra, mi motivál, mitől félek, és milyen érték mentén döntök.</a:t>
            </a:r>
          </a:p>
          <a:p>
            <a:r>
              <a:rPr lang="hu-HU" sz="2000" b="1" dirty="0"/>
              <a:t>Döntés</a:t>
            </a:r>
            <a:r>
              <a:rPr lang="hu-HU" sz="2000" dirty="0"/>
              <a:t> – Vállalom a választásomat.</a:t>
            </a:r>
          </a:p>
          <a:p>
            <a:r>
              <a:rPr lang="hu-HU" sz="2000" b="1" dirty="0"/>
              <a:t>Felelősségvállalás</a:t>
            </a:r>
            <a:r>
              <a:rPr lang="hu-HU" sz="2000" dirty="0"/>
              <a:t> – Tanulok az eredményekből, akár siker, akár kudarc születik.</a:t>
            </a:r>
          </a:p>
          <a:p>
            <a:r>
              <a:rPr lang="hu-HU" sz="2000" dirty="0"/>
              <a:t>A vállalkozói döntéshozatal tehát nemcsak a „helyes válasz” megtalálásáról szól, hanem arról is, hogy </a:t>
            </a:r>
            <a:r>
              <a:rPr lang="hu-HU" sz="2000" b="1" dirty="0"/>
              <a:t>vállalom a döntéseim következményeit</a:t>
            </a:r>
            <a:r>
              <a:rPr lang="hu-HU" sz="2000" dirty="0"/>
              <a:t>, és képes vagyok tanulni belőlük.</a:t>
            </a:r>
          </a:p>
          <a:p>
            <a:endParaRPr lang="hu-HU" sz="2000" dirty="0"/>
          </a:p>
          <a:p>
            <a:r>
              <a:rPr lang="hu-HU" sz="2000" i="1" dirty="0" smtClean="0">
                <a:ea typeface="Calibri" panose="020F0502020204030204" pitchFamily="34" charset="0"/>
                <a:cs typeface="Times New Roman" panose="02020603050405020304" pitchFamily="18" charset="0"/>
              </a:rPr>
              <a:t> </a:t>
            </a:r>
            <a:r>
              <a:rPr lang="hu-HU" sz="4400" i="1" dirty="0" smtClean="0">
                <a:ea typeface="Calibri" panose="020F0502020204030204" pitchFamily="34" charset="0"/>
                <a:cs typeface="Times New Roman" panose="02020603050405020304" pitchFamily="18" charset="0"/>
              </a:rPr>
              <a:t/>
            </a:r>
            <a:br>
              <a:rPr lang="hu-HU" sz="4400" i="1" dirty="0" smtClean="0">
                <a:ea typeface="Calibri" panose="020F0502020204030204" pitchFamily="34" charset="0"/>
                <a:cs typeface="Times New Roman" panose="02020603050405020304" pitchFamily="18" charset="0"/>
              </a:rPr>
            </a:br>
            <a:endParaRPr lang="hu-HU" sz="4400" i="1" dirty="0" smtClean="0">
              <a:ea typeface="Calibri" panose="020F0502020204030204" pitchFamily="34" charset="0"/>
              <a:cs typeface="Times New Roman" panose="02020603050405020304" pitchFamily="18" charset="0"/>
            </a:endParaRPr>
          </a:p>
          <a:p>
            <a:endParaRPr lang="hu-HU" sz="1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3976081575"/>
      </p:ext>
    </p:extLst>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149532" y="0"/>
            <a:ext cx="9178832" cy="830997"/>
          </a:xfrm>
          <a:prstGeom prst="rect">
            <a:avLst/>
          </a:prstGeom>
        </p:spPr>
        <p:txBody>
          <a:bodyPr wrap="square">
            <a:spAutoFit/>
          </a:bodyPr>
          <a:lstStyle/>
          <a:p>
            <a:r>
              <a:rPr lang="hu-HU" sz="4800" dirty="0"/>
              <a:t>Vállalkozói pénzügyi szemlélet</a:t>
            </a:r>
            <a:endParaRPr lang="hu-HU" sz="4800" dirty="0"/>
          </a:p>
        </p:txBody>
      </p:sp>
      <p:sp>
        <p:nvSpPr>
          <p:cNvPr id="4" name="Téglalap 3"/>
          <p:cNvSpPr/>
          <p:nvPr/>
        </p:nvSpPr>
        <p:spPr>
          <a:xfrm>
            <a:off x="949234" y="1259503"/>
            <a:ext cx="11364686" cy="5201424"/>
          </a:xfrm>
          <a:prstGeom prst="rect">
            <a:avLst/>
          </a:prstGeom>
        </p:spPr>
        <p:txBody>
          <a:bodyPr wrap="square">
            <a:spAutoFit/>
          </a:bodyPr>
          <a:lstStyle/>
          <a:p>
            <a:r>
              <a:rPr lang="hu-HU" sz="2000" dirty="0"/>
              <a:t>A vállalkozói pénzügyi szemlélet az egyik legfontosabb alappillére a hosszú távon fenntartható működésnek</a:t>
            </a:r>
            <a:r>
              <a:rPr lang="hu-HU" sz="2000" dirty="0" smtClean="0"/>
              <a:t>.</a:t>
            </a:r>
          </a:p>
          <a:p>
            <a:r>
              <a:rPr lang="hu-HU" sz="2000" dirty="0"/>
              <a:t/>
            </a:r>
            <a:br>
              <a:rPr lang="hu-HU" sz="2000" dirty="0"/>
            </a:br>
            <a:r>
              <a:rPr lang="hu-HU" sz="2000" dirty="0"/>
              <a:t>Nemcsak arról szól, hogy mennyi pénz van a bankszámlánkon, hanem arról is, hogy </a:t>
            </a:r>
            <a:r>
              <a:rPr lang="hu-HU" sz="2000" b="1" dirty="0"/>
              <a:t>értjük, mit jelent az a szám</a:t>
            </a:r>
            <a:r>
              <a:rPr lang="hu-HU" sz="2000" dirty="0"/>
              <a:t>, és hogyan tükrözi (vagy épp nem tükrözi) a vállalkozás valódi helyzetét</a:t>
            </a:r>
            <a:r>
              <a:rPr lang="hu-HU" sz="2000" dirty="0" smtClean="0"/>
              <a:t>.</a:t>
            </a:r>
          </a:p>
          <a:p>
            <a:endParaRPr lang="hu-HU" sz="2000" dirty="0"/>
          </a:p>
          <a:p>
            <a:r>
              <a:rPr lang="hu-HU" sz="2000" dirty="0"/>
              <a:t>Sokan hajlamosak a bankszámlán lévő egyenleget a vállalkozás sikerének vagy „jól létének” mércéjeként használni</a:t>
            </a:r>
            <a:r>
              <a:rPr lang="hu-HU" sz="2000" dirty="0" smtClean="0"/>
              <a:t>.</a:t>
            </a:r>
          </a:p>
          <a:p>
            <a:r>
              <a:rPr lang="hu-HU" sz="2000" dirty="0"/>
              <a:t/>
            </a:r>
            <a:br>
              <a:rPr lang="hu-HU" sz="2000" dirty="0"/>
            </a:br>
            <a:r>
              <a:rPr lang="hu-HU" sz="2000" dirty="0"/>
              <a:t>Ha van rajta pénz, minden rendben – ha kevesebb, azonnal jön a szorongás.</a:t>
            </a:r>
            <a:br>
              <a:rPr lang="hu-HU" sz="2000" dirty="0"/>
            </a:br>
            <a:r>
              <a:rPr lang="hu-HU" sz="2000" dirty="0"/>
              <a:t>Csakhogy a vállalkozás pénzügyei nem ennyire egyszerűek</a:t>
            </a:r>
            <a:r>
              <a:rPr lang="hu-HU" sz="2000" dirty="0" smtClean="0"/>
              <a:t>.</a:t>
            </a:r>
          </a:p>
          <a:p>
            <a:endParaRPr lang="hu-HU" sz="2000" dirty="0"/>
          </a:p>
          <a:p>
            <a:r>
              <a:rPr lang="hu-HU" sz="2000" dirty="0" smtClean="0"/>
              <a:t> </a:t>
            </a:r>
            <a:r>
              <a:rPr lang="hu-HU" sz="2000" dirty="0"/>
              <a:t>A bankszámlán lévő összeg </a:t>
            </a:r>
            <a:r>
              <a:rPr lang="hu-HU" sz="2000" b="1" dirty="0"/>
              <a:t>pillanatnyi állapot</a:t>
            </a:r>
            <a:r>
              <a:rPr lang="hu-HU" sz="2000" dirty="0"/>
              <a:t>, míg a könyvelésben látható adatok </a:t>
            </a:r>
            <a:r>
              <a:rPr lang="hu-HU" sz="2000" b="1" dirty="0"/>
              <a:t>a vállalkozás valós pénzügyi helyzetét és kötelezettségeit</a:t>
            </a:r>
            <a:r>
              <a:rPr lang="hu-HU" sz="2000" dirty="0"/>
              <a:t> mutatják meg.</a:t>
            </a:r>
          </a:p>
          <a:p>
            <a:endParaRPr lang="hu-HU" sz="1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3086386729"/>
      </p:ext>
    </p:extLst>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149532" y="0"/>
            <a:ext cx="9178832" cy="830997"/>
          </a:xfrm>
          <a:prstGeom prst="rect">
            <a:avLst/>
          </a:prstGeom>
        </p:spPr>
        <p:txBody>
          <a:bodyPr wrap="square">
            <a:spAutoFit/>
          </a:bodyPr>
          <a:lstStyle/>
          <a:p>
            <a:r>
              <a:rPr lang="hu-HU" sz="4800"/>
              <a:t>Vállalkozói pénzügyi szemlélet</a:t>
            </a:r>
            <a:endParaRPr lang="hu-HU" sz="4800" dirty="0"/>
          </a:p>
        </p:txBody>
      </p:sp>
      <p:sp>
        <p:nvSpPr>
          <p:cNvPr id="4" name="Téglalap 3"/>
          <p:cNvSpPr/>
          <p:nvPr/>
        </p:nvSpPr>
        <p:spPr>
          <a:xfrm>
            <a:off x="992777" y="913056"/>
            <a:ext cx="11599817" cy="7725192"/>
          </a:xfrm>
          <a:prstGeom prst="rect">
            <a:avLst/>
          </a:prstGeom>
        </p:spPr>
        <p:txBody>
          <a:bodyPr wrap="square">
            <a:spAutoFit/>
          </a:bodyPr>
          <a:lstStyle/>
          <a:p>
            <a:r>
              <a:rPr lang="hu-HU" sz="2000" dirty="0" smtClean="0"/>
              <a:t>       A </a:t>
            </a:r>
            <a:r>
              <a:rPr lang="hu-HU" sz="2000" dirty="0"/>
              <a:t>tudatos vállalkozó szemlélete ezért nem az, hogy „mennyi van most a számlán”, hanem az, hogy:</a:t>
            </a:r>
          </a:p>
          <a:p>
            <a:r>
              <a:rPr lang="hu-HU" sz="2000" dirty="0"/>
              <a:t>mennyi ebből az, ami </a:t>
            </a:r>
            <a:r>
              <a:rPr lang="hu-HU" sz="2000" b="1" dirty="0"/>
              <a:t>valójában a cégé</a:t>
            </a:r>
            <a:r>
              <a:rPr lang="hu-HU" sz="2000" dirty="0"/>
              <a:t>,</a:t>
            </a:r>
          </a:p>
          <a:p>
            <a:r>
              <a:rPr lang="hu-HU" sz="2000" dirty="0"/>
              <a:t>mennyi az, amit </a:t>
            </a:r>
            <a:r>
              <a:rPr lang="hu-HU" sz="2000" b="1" dirty="0"/>
              <a:t>adóként, járulékként vagy költségként</a:t>
            </a:r>
            <a:r>
              <a:rPr lang="hu-HU" sz="2000" dirty="0"/>
              <a:t> el kell majd utalni,</a:t>
            </a:r>
          </a:p>
          <a:p>
            <a:r>
              <a:rPr lang="hu-HU" sz="2000" dirty="0"/>
              <a:t>és mennyi az, ami ténylegesen </a:t>
            </a:r>
            <a:r>
              <a:rPr lang="hu-HU" sz="2000" b="1" dirty="0"/>
              <a:t>felhasználható fejlesztésre, tartalékra vagy jövedelemként</a:t>
            </a:r>
            <a:r>
              <a:rPr lang="hu-HU" sz="2000" dirty="0" smtClean="0"/>
              <a:t>.</a:t>
            </a:r>
          </a:p>
          <a:p>
            <a:endParaRPr lang="hu-HU" sz="2000" dirty="0"/>
          </a:p>
          <a:p>
            <a:r>
              <a:rPr lang="hu-HU" sz="2000" dirty="0"/>
              <a:t>A pénzügyi tudatosság azt jelenti, hogy </a:t>
            </a:r>
            <a:r>
              <a:rPr lang="hu-HU" sz="2000" b="1" dirty="0"/>
              <a:t>átlátjuk a vállalkozásunk pénzáramlását</a:t>
            </a:r>
            <a:r>
              <a:rPr lang="hu-HU" sz="2000" dirty="0"/>
              <a:t> – értjük, honnan jön a bevétel, hová megy a kiadás, és mikor várhatók nagyobb terhek vagy lehetőségek</a:t>
            </a:r>
            <a:r>
              <a:rPr lang="hu-HU" sz="2000" dirty="0" smtClean="0"/>
              <a:t>.</a:t>
            </a:r>
          </a:p>
          <a:p>
            <a:r>
              <a:rPr lang="hu-HU" sz="2000" dirty="0"/>
              <a:t/>
            </a:r>
            <a:br>
              <a:rPr lang="hu-HU" sz="2000" dirty="0"/>
            </a:br>
            <a:r>
              <a:rPr lang="hu-HU" sz="2000" dirty="0"/>
              <a:t>Nem a számok bonyolultsága, hanem a </a:t>
            </a:r>
            <a:r>
              <a:rPr lang="hu-HU" sz="2000" b="1" dirty="0"/>
              <a:t>szemlélet</a:t>
            </a:r>
            <a:r>
              <a:rPr lang="hu-HU" sz="2000" dirty="0"/>
              <a:t> a döntő</a:t>
            </a:r>
            <a:r>
              <a:rPr lang="hu-HU" sz="2000" dirty="0" smtClean="0"/>
              <a:t>: hogy </a:t>
            </a:r>
            <a:r>
              <a:rPr lang="hu-HU" sz="2000" dirty="0"/>
              <a:t>képesek legyünk előre gondolkodni, tervezni, és ne csak reagáljunk a helyzetekre.</a:t>
            </a:r>
          </a:p>
          <a:p>
            <a:r>
              <a:rPr lang="hu-HU" sz="2000" dirty="0"/>
              <a:t>Ez a hozzáállás ad stabilitást.</a:t>
            </a:r>
            <a:br>
              <a:rPr lang="hu-HU" sz="2000" dirty="0"/>
            </a:br>
            <a:r>
              <a:rPr lang="hu-HU" sz="2000" dirty="0"/>
              <a:t>Így tudunk felelősen dönteni arról, hogy mikor érdemes beruházni, mikor kell tartalékot képezni, és mikor tudunk bátrabban </a:t>
            </a:r>
            <a:r>
              <a:rPr lang="hu-HU" sz="2000" dirty="0" smtClean="0"/>
              <a:t>növekedni.</a:t>
            </a:r>
          </a:p>
          <a:p>
            <a:endParaRPr lang="hu-HU" sz="2000" dirty="0"/>
          </a:p>
          <a:p>
            <a:r>
              <a:rPr lang="hu-HU" sz="2000" dirty="0" smtClean="0"/>
              <a:t>A </a:t>
            </a:r>
            <a:r>
              <a:rPr lang="hu-HU" sz="2000" dirty="0"/>
              <a:t>könyvelő ebben a folyamatban kulcsszereplő: nem csupán a számokat kezeli, hanem segíthet abban is, hogy </a:t>
            </a:r>
            <a:r>
              <a:rPr lang="hu-HU" sz="2000" b="1" dirty="0"/>
              <a:t>megértsük a pénzügyi döntéseink következményeit</a:t>
            </a:r>
            <a:r>
              <a:rPr lang="hu-HU" sz="2000" dirty="0"/>
              <a:t>, és tudatosabban építsük a vállalkozásunk jövőjét.</a:t>
            </a:r>
          </a:p>
          <a:p>
            <a:endParaRPr lang="hu-HU" sz="2000" dirty="0"/>
          </a:p>
          <a:p>
            <a:r>
              <a:rPr lang="hu-HU" sz="2000" i="1" dirty="0" smtClean="0">
                <a:ea typeface="Calibri" panose="020F0502020204030204" pitchFamily="34" charset="0"/>
                <a:cs typeface="Times New Roman" panose="02020603050405020304" pitchFamily="18" charset="0"/>
              </a:rPr>
              <a:t> </a:t>
            </a:r>
            <a:r>
              <a:rPr lang="hu-HU" sz="4400" i="1" dirty="0" smtClean="0">
                <a:ea typeface="Calibri" panose="020F0502020204030204" pitchFamily="34" charset="0"/>
                <a:cs typeface="Times New Roman" panose="02020603050405020304" pitchFamily="18" charset="0"/>
              </a:rPr>
              <a:t/>
            </a:r>
            <a:br>
              <a:rPr lang="hu-HU" sz="4400" i="1" dirty="0" smtClean="0">
                <a:ea typeface="Calibri" panose="020F0502020204030204" pitchFamily="34" charset="0"/>
                <a:cs typeface="Times New Roman" panose="02020603050405020304" pitchFamily="18" charset="0"/>
              </a:rPr>
            </a:br>
            <a:endParaRPr lang="hu-HU" sz="4400" i="1" dirty="0" smtClean="0">
              <a:ea typeface="Calibri" panose="020F0502020204030204" pitchFamily="34" charset="0"/>
              <a:cs typeface="Times New Roman" panose="02020603050405020304" pitchFamily="18" charset="0"/>
            </a:endParaRPr>
          </a:p>
          <a:p>
            <a:endParaRPr lang="hu-HU" sz="1400" i="1" dirty="0" smtClean="0">
              <a:ea typeface="Calibri" panose="020F0502020204030204" pitchFamily="34" charset="0"/>
              <a:cs typeface="Times New Roman" panose="02020603050405020304" pitchFamily="18" charset="0"/>
            </a:endParaRPr>
          </a:p>
          <a:p>
            <a:pPr marL="285750" indent="-285750">
              <a:buFontTx/>
              <a:buChar char="-"/>
            </a:pPr>
            <a:endParaRPr lang="hu-HU" dirty="0"/>
          </a:p>
        </p:txBody>
      </p:sp>
    </p:spTree>
    <p:extLst>
      <p:ext uri="{BB962C8B-B14F-4D97-AF65-F5344CB8AC3E}">
        <p14:creationId xmlns:p14="http://schemas.microsoft.com/office/powerpoint/2010/main" val="3771791294"/>
      </p:ext>
    </p:extLst>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696687" y="1532707"/>
            <a:ext cx="11312433" cy="3046988"/>
          </a:xfrm>
          <a:prstGeom prst="rect">
            <a:avLst/>
          </a:prstGeom>
        </p:spPr>
        <p:txBody>
          <a:bodyPr wrap="square">
            <a:spAutoFit/>
          </a:bodyPr>
          <a:lstStyle/>
          <a:p>
            <a:r>
              <a:rPr lang="hu-HU" sz="2400" dirty="0">
                <a:latin typeface="Open Sans"/>
              </a:rPr>
              <a:t>„Az élet nagy titka az, hogy nincs nagy titok. Bármi legyen is a célod, elérheted, ha hajlandó vagy érte tenni.” – </a:t>
            </a:r>
            <a:r>
              <a:rPr lang="hu-HU" sz="2400" dirty="0" err="1">
                <a:latin typeface="Open Sans"/>
              </a:rPr>
              <a:t>Oprah</a:t>
            </a:r>
            <a:r>
              <a:rPr lang="hu-HU" sz="2400" dirty="0">
                <a:latin typeface="Open Sans"/>
              </a:rPr>
              <a:t> </a:t>
            </a:r>
            <a:r>
              <a:rPr lang="hu-HU" sz="2400" dirty="0" err="1">
                <a:latin typeface="Open Sans"/>
              </a:rPr>
              <a:t>Winfrey</a:t>
            </a:r>
            <a:endParaRPr lang="hu-HU" sz="2400" dirty="0">
              <a:latin typeface="Open Sans"/>
            </a:endParaRPr>
          </a:p>
          <a:p>
            <a:endParaRPr lang="hu-HU" sz="2400" dirty="0">
              <a:latin typeface="Open Sans"/>
            </a:endParaRPr>
          </a:p>
          <a:p>
            <a:r>
              <a:rPr lang="hu-HU" sz="2400" dirty="0">
                <a:latin typeface="Open Sans"/>
              </a:rPr>
              <a:t>„Írd le a céljaidat, készíts terveket ezek elérésére, és minden áldott nap </a:t>
            </a:r>
            <a:r>
              <a:rPr lang="hu-HU" sz="2400" dirty="0" err="1">
                <a:latin typeface="Open Sans"/>
              </a:rPr>
              <a:t>tégy</a:t>
            </a:r>
            <a:r>
              <a:rPr lang="hu-HU" sz="2400" dirty="0">
                <a:latin typeface="Open Sans"/>
              </a:rPr>
              <a:t> valamit ebben az irányban.” – </a:t>
            </a:r>
            <a:r>
              <a:rPr lang="hu-HU" sz="2400" dirty="0" err="1">
                <a:latin typeface="Open Sans"/>
              </a:rPr>
              <a:t>Brian</a:t>
            </a:r>
            <a:r>
              <a:rPr lang="hu-HU" sz="2400" dirty="0">
                <a:latin typeface="Open Sans"/>
              </a:rPr>
              <a:t> </a:t>
            </a:r>
            <a:r>
              <a:rPr lang="hu-HU" sz="2400" dirty="0" err="1">
                <a:latin typeface="Open Sans"/>
              </a:rPr>
              <a:t>Tracy</a:t>
            </a:r>
            <a:endParaRPr lang="hu-HU" sz="2400" dirty="0">
              <a:latin typeface="Open Sans"/>
            </a:endParaRPr>
          </a:p>
          <a:p>
            <a:endParaRPr lang="hu-HU" sz="2400" dirty="0">
              <a:latin typeface="Open Sans"/>
            </a:endParaRPr>
          </a:p>
          <a:p>
            <a:r>
              <a:rPr lang="hu-HU" sz="2400" dirty="0">
                <a:latin typeface="Open Sans"/>
              </a:rPr>
              <a:t>„Az emberek nem lusták. Egyszerűen nincs olyan céljuk, ami motiválná őket.” – Anthony </a:t>
            </a:r>
            <a:r>
              <a:rPr lang="hu-HU" sz="2400" dirty="0" err="1">
                <a:latin typeface="Open Sans"/>
              </a:rPr>
              <a:t>Robbins</a:t>
            </a:r>
            <a:endParaRPr lang="hu-HU" sz="2400" dirty="0">
              <a:latin typeface="Open Sans"/>
            </a:endParaRPr>
          </a:p>
        </p:txBody>
      </p:sp>
    </p:spTree>
    <p:extLst>
      <p:ext uri="{BB962C8B-B14F-4D97-AF65-F5344CB8AC3E}">
        <p14:creationId xmlns:p14="http://schemas.microsoft.com/office/powerpoint/2010/main" val="442474412"/>
      </p:ext>
    </p:extLst>
  </p:cSld>
  <p:clrMapOvr>
    <a:masterClrMapping/>
  </p:clrMapOvr>
  <p:timing>
    <p:tnLst>
      <p:par>
        <p:cTn id="1" dur="indefinite" restart="never" nodeType="tmRoot"/>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129554" y="1828799"/>
            <a:ext cx="10488704" cy="2554545"/>
          </a:xfrm>
          <a:prstGeom prst="rect">
            <a:avLst/>
          </a:prstGeom>
        </p:spPr>
        <p:txBody>
          <a:bodyPr wrap="square">
            <a:spAutoFit/>
          </a:bodyPr>
          <a:lstStyle/>
          <a:p>
            <a:r>
              <a:rPr lang="hu-HU" sz="4000" dirty="0">
                <a:solidFill>
                  <a:srgbClr val="212121"/>
                </a:solidFill>
              </a:rPr>
              <a:t>„A vállalkozás sikere a vállalkozó személyiségéből és attitűdjéből fakad, nem csupán a piaci rések és a gazdasági mutatók függvénye.” </a:t>
            </a:r>
            <a:r>
              <a:rPr lang="hu-HU" dirty="0">
                <a:solidFill>
                  <a:srgbClr val="212121"/>
                </a:solidFill>
              </a:rPr>
              <a:t>(</a:t>
            </a:r>
            <a:r>
              <a:rPr lang="hu-HU" dirty="0" err="1">
                <a:solidFill>
                  <a:srgbClr val="212121"/>
                </a:solidFill>
              </a:rPr>
              <a:t>Timmons</a:t>
            </a:r>
            <a:r>
              <a:rPr lang="hu-HU" dirty="0">
                <a:solidFill>
                  <a:srgbClr val="212121"/>
                </a:solidFill>
              </a:rPr>
              <a:t>, 2003)</a:t>
            </a:r>
            <a:endParaRPr lang="hu-HU" dirty="0"/>
          </a:p>
        </p:txBody>
      </p:sp>
    </p:spTree>
    <p:extLst>
      <p:ext uri="{BB962C8B-B14F-4D97-AF65-F5344CB8AC3E}">
        <p14:creationId xmlns:p14="http://schemas.microsoft.com/office/powerpoint/2010/main" val="142449154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0" y="113184"/>
            <a:ext cx="216726" cy="2308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r>
              <a:rPr kumimoji="0" lang="hu-HU" altLang="hu-HU" sz="900" b="0" i="0" u="none" strike="noStrike" cap="none" normalizeH="0" baseline="0" dirty="0" smtClean="0">
                <a:ln>
                  <a:noFill/>
                </a:ln>
                <a:solidFill>
                  <a:srgbClr val="4D4D4D"/>
                </a:solidFill>
                <a:effectLst/>
                <a:latin typeface="Arial" panose="020B0604020202020204" pitchFamily="34" charset="0"/>
                <a:cs typeface="Arial" panose="020B0604020202020204" pitchFamily="34" charset="0"/>
              </a:rPr>
              <a:t>.</a:t>
            </a:r>
            <a:endParaRPr kumimoji="0" lang="hu-HU" altLang="hu-HU" sz="1800" b="0" i="0" u="none" strike="noStrike" cap="none" normalizeH="0" baseline="0" dirty="0" smtClean="0">
              <a:ln>
                <a:noFill/>
              </a:ln>
              <a:solidFill>
                <a:schemeClr val="tx1"/>
              </a:solidFill>
              <a:effectLst/>
              <a:latin typeface="Arial" panose="020B0604020202020204" pitchFamily="34" charset="0"/>
            </a:endParaRPr>
          </a:p>
        </p:txBody>
      </p:sp>
      <p:sp>
        <p:nvSpPr>
          <p:cNvPr id="5" name="Téglalap 4"/>
          <p:cNvSpPr/>
          <p:nvPr/>
        </p:nvSpPr>
        <p:spPr>
          <a:xfrm>
            <a:off x="496389" y="113184"/>
            <a:ext cx="11695611" cy="7294305"/>
          </a:xfrm>
          <a:prstGeom prst="rect">
            <a:avLst/>
          </a:prstGeom>
        </p:spPr>
        <p:txBody>
          <a:bodyPr wrap="square">
            <a:spAutoFit/>
          </a:bodyPr>
          <a:lstStyle/>
          <a:p>
            <a:endParaRPr lang="hu-HU" b="1" dirty="0" smtClean="0"/>
          </a:p>
          <a:p>
            <a:r>
              <a:rPr lang="hu-HU" sz="2400" dirty="0" smtClean="0"/>
              <a:t>           A </a:t>
            </a:r>
            <a:r>
              <a:rPr lang="hu-HU" sz="2400" b="1" dirty="0"/>
              <a:t>vállalkozói attitűd</a:t>
            </a:r>
            <a:r>
              <a:rPr lang="hu-HU" sz="2400" dirty="0"/>
              <a:t> sokkal többről szól, mint egyszerűen üzleti </a:t>
            </a:r>
            <a:r>
              <a:rPr lang="hu-HU" sz="2400" dirty="0" smtClean="0"/>
              <a:t>                  </a:t>
            </a:r>
          </a:p>
          <a:p>
            <a:r>
              <a:rPr lang="hu-HU" sz="2400" dirty="0"/>
              <a:t> </a:t>
            </a:r>
            <a:r>
              <a:rPr lang="hu-HU" sz="2400" dirty="0" smtClean="0"/>
              <a:t>           tevékenységről </a:t>
            </a:r>
            <a:r>
              <a:rPr lang="hu-HU" sz="2400" dirty="0"/>
              <a:t>vagy pénzszerzésről. Ez egyfajta </a:t>
            </a:r>
            <a:r>
              <a:rPr lang="hu-HU" sz="2400" b="1" dirty="0" smtClean="0"/>
              <a:t>hozzáállás</a:t>
            </a:r>
            <a:r>
              <a:rPr lang="hu-HU" sz="2400" dirty="0"/>
              <a:t>, ami meghatározza, hogyan közelítünk a kihívásokhoz, a kockázathoz, a problémamegoldáshoz és az </a:t>
            </a:r>
            <a:r>
              <a:rPr lang="hu-HU" sz="2400" dirty="0" smtClean="0"/>
              <a:t>önfejlesztéshez.</a:t>
            </a:r>
          </a:p>
          <a:p>
            <a:endParaRPr lang="hu-HU" sz="2400" dirty="0" smtClean="0"/>
          </a:p>
          <a:p>
            <a:r>
              <a:rPr lang="hu-HU" sz="2400" b="1" dirty="0" err="1" smtClean="0"/>
              <a:t>Proaktivitás</a:t>
            </a:r>
            <a:r>
              <a:rPr lang="hu-HU" sz="2400" b="1" dirty="0"/>
              <a:t>:</a:t>
            </a:r>
            <a:r>
              <a:rPr lang="hu-HU" sz="2400" dirty="0"/>
              <a:t> Nem várjuk a lehetőségeket, hanem magunk teremtjük meg őket</a:t>
            </a:r>
            <a:r>
              <a:rPr lang="hu-HU" sz="2400" dirty="0" smtClean="0"/>
              <a:t>.</a:t>
            </a:r>
          </a:p>
          <a:p>
            <a:endParaRPr lang="hu-HU" sz="2400" dirty="0"/>
          </a:p>
          <a:p>
            <a:r>
              <a:rPr lang="hu-HU" sz="2400" b="1" dirty="0" smtClean="0"/>
              <a:t>Elkötelezettség</a:t>
            </a:r>
            <a:r>
              <a:rPr lang="hu-HU" sz="2400" b="1" dirty="0"/>
              <a:t>:</a:t>
            </a:r>
            <a:r>
              <a:rPr lang="hu-HU" sz="2400" dirty="0"/>
              <a:t> Teljes szívvel és energiával állunk a vállalkozásunk mögött, ami hajtóerő a nehézségek leküzdésében</a:t>
            </a:r>
            <a:r>
              <a:rPr lang="hu-HU" sz="2400" dirty="0" smtClean="0"/>
              <a:t>.</a:t>
            </a:r>
          </a:p>
          <a:p>
            <a:endParaRPr lang="hu-HU" sz="2400" dirty="0" smtClean="0"/>
          </a:p>
          <a:p>
            <a:r>
              <a:rPr lang="hu-HU" sz="2400" b="1" dirty="0" smtClean="0"/>
              <a:t>Kreativitás </a:t>
            </a:r>
            <a:r>
              <a:rPr lang="hu-HU" sz="2400" b="1" dirty="0"/>
              <a:t>és alkalmazkodóképesség:</a:t>
            </a:r>
            <a:r>
              <a:rPr lang="hu-HU" sz="2400" dirty="0"/>
              <a:t> A folyamatosan változó piacon a kreatív problémamegoldás és a gyors alkalmazkodás kulcsfontosságú</a:t>
            </a:r>
            <a:r>
              <a:rPr lang="hu-HU" sz="2400" dirty="0" smtClean="0"/>
              <a:t>.</a:t>
            </a:r>
          </a:p>
          <a:p>
            <a:endParaRPr lang="hu-HU" sz="2400" dirty="0"/>
          </a:p>
          <a:p>
            <a:r>
              <a:rPr lang="hu-HU" sz="2400" b="1" dirty="0"/>
              <a:t>Kockázatvállalás és rugalmasság:</a:t>
            </a:r>
            <a:r>
              <a:rPr lang="hu-HU" sz="2400" dirty="0"/>
              <a:t> Tudatosan mérlegeljük a kockázatokat, merünk lépni a bizonytalan helyzetekben, és tanulunk a hibáinkból.</a:t>
            </a:r>
          </a:p>
          <a:p>
            <a:endParaRPr lang="hu-HU" sz="2400" dirty="0"/>
          </a:p>
          <a:p>
            <a:endParaRPr lang="hu-HU" dirty="0" smtClean="0"/>
          </a:p>
          <a:p>
            <a:endParaRPr lang="hu-HU" sz="2400" dirty="0" smtClean="0">
              <a:latin typeface="Open Sans"/>
            </a:endParaRPr>
          </a:p>
        </p:txBody>
      </p:sp>
    </p:spTree>
    <p:extLst>
      <p:ext uri="{BB962C8B-B14F-4D97-AF65-F5344CB8AC3E}">
        <p14:creationId xmlns:p14="http://schemas.microsoft.com/office/powerpoint/2010/main" val="36536646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1323703" y="0"/>
            <a:ext cx="11077303" cy="6740307"/>
          </a:xfrm>
          <a:prstGeom prst="rect">
            <a:avLst/>
          </a:prstGeom>
        </p:spPr>
        <p:txBody>
          <a:bodyPr wrap="square">
            <a:spAutoFit/>
          </a:bodyPr>
          <a:lstStyle/>
          <a:p>
            <a:endParaRPr lang="hu-HU" sz="2400" b="1" dirty="0" smtClean="0"/>
          </a:p>
          <a:p>
            <a:r>
              <a:rPr lang="hu-HU" sz="2400" b="1" dirty="0" smtClean="0"/>
              <a:t>Önállóság </a:t>
            </a:r>
            <a:r>
              <a:rPr lang="hu-HU" sz="2400" b="1" dirty="0"/>
              <a:t>és felelősségvállalás:</a:t>
            </a:r>
            <a:r>
              <a:rPr lang="hu-HU" sz="2400" dirty="0"/>
              <a:t> Tudjuk, hogy a saját döntéseinkért mi magunk vagyunk a felelősek.</a:t>
            </a:r>
          </a:p>
          <a:p>
            <a:endParaRPr lang="hu-HU" sz="2400" b="1" dirty="0" smtClean="0"/>
          </a:p>
          <a:p>
            <a:r>
              <a:rPr lang="hu-HU" sz="2400" b="1" dirty="0" smtClean="0"/>
              <a:t>Megoldásorientáltság</a:t>
            </a:r>
            <a:r>
              <a:rPr lang="hu-HU" sz="2400" b="1" dirty="0"/>
              <a:t>:</a:t>
            </a:r>
            <a:r>
              <a:rPr lang="hu-HU" sz="2400" dirty="0"/>
              <a:t> A problémákat lehetőségként kezeljük, kreatívan és kitartóan keressük a kiutat</a:t>
            </a:r>
            <a:r>
              <a:rPr lang="hu-HU" sz="2400" dirty="0" smtClean="0"/>
              <a:t>.</a:t>
            </a:r>
          </a:p>
          <a:p>
            <a:endParaRPr lang="hu-HU" sz="2400" dirty="0"/>
          </a:p>
          <a:p>
            <a:r>
              <a:rPr lang="hu-HU" sz="2400" b="1" dirty="0"/>
              <a:t>Tanulási hajlandóság:</a:t>
            </a:r>
            <a:r>
              <a:rPr lang="hu-HU" sz="2400" dirty="0"/>
              <a:t> Folyamatosan fejlődünk, új készségeket sajátítunk el, és építkezünk a tapasztalatainkból</a:t>
            </a:r>
            <a:r>
              <a:rPr lang="hu-HU" sz="2400" dirty="0" smtClean="0"/>
              <a:t>.</a:t>
            </a:r>
          </a:p>
          <a:p>
            <a:endParaRPr lang="hu-HU" sz="2400" dirty="0"/>
          </a:p>
          <a:p>
            <a:r>
              <a:rPr lang="hu-HU" sz="2400" b="1" dirty="0"/>
              <a:t>Elszántság:</a:t>
            </a:r>
            <a:r>
              <a:rPr lang="hu-HU" sz="2400" dirty="0"/>
              <a:t> Képesek vagyunk túllépni a visszautasításokon, és ezeket megerősítésként használjuk a jó úton maradáshoz</a:t>
            </a:r>
            <a:r>
              <a:rPr lang="hu-HU" sz="2400" dirty="0" smtClean="0"/>
              <a:t>.</a:t>
            </a:r>
          </a:p>
          <a:p>
            <a:endParaRPr lang="hu-HU" sz="2400" dirty="0"/>
          </a:p>
          <a:p>
            <a:r>
              <a:rPr lang="hu-HU" sz="2400" b="1" dirty="0"/>
              <a:t>Célorientáltság és motiváció:</a:t>
            </a:r>
            <a:r>
              <a:rPr lang="hu-HU" sz="2400" dirty="0"/>
              <a:t> Követjük saját értékeinket és céljainkat, még akkor is, ha nehézségek adódnak</a:t>
            </a:r>
            <a:r>
              <a:rPr lang="hu-HU" sz="2400" dirty="0" smtClean="0"/>
              <a:t>.</a:t>
            </a:r>
          </a:p>
          <a:p>
            <a:endParaRPr lang="hu-HU" sz="2400" dirty="0"/>
          </a:p>
          <a:p>
            <a:r>
              <a:rPr lang="hu-HU" sz="2400" b="1" dirty="0"/>
              <a:t>Vezetői képességek:</a:t>
            </a:r>
            <a:r>
              <a:rPr lang="hu-HU" sz="2400" dirty="0"/>
              <a:t> Az önbizalom, ambíció és együttműködési készség révén képesek vagyunk másokat is inspirálni és irányítani.</a:t>
            </a:r>
          </a:p>
        </p:txBody>
      </p:sp>
    </p:spTree>
    <p:extLst>
      <p:ext uri="{BB962C8B-B14F-4D97-AF65-F5344CB8AC3E}">
        <p14:creationId xmlns:p14="http://schemas.microsoft.com/office/powerpoint/2010/main" val="2616870443"/>
      </p:ext>
    </p:extLst>
  </p:cSld>
  <p:clrMapOvr>
    <a:masterClrMapping/>
  </p:clrMapOvr>
  <p:timing>
    <p:tnLst>
      <p:par>
        <p:cTn id="1" dur="indefinite" restart="never" nodeType="tmRoot"/>
      </p:par>
    </p:tn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1965558" y="614343"/>
            <a:ext cx="8066715" cy="584775"/>
          </a:xfrm>
          <a:prstGeom prst="rect">
            <a:avLst/>
          </a:prstGeom>
        </p:spPr>
        <p:txBody>
          <a:bodyPr wrap="square">
            <a:spAutoFit/>
          </a:bodyPr>
          <a:lstStyle/>
          <a:p>
            <a:r>
              <a:rPr lang="hu-HU" sz="3200" dirty="0"/>
              <a:t>Fejlődési szemlélet – </a:t>
            </a:r>
            <a:r>
              <a:rPr lang="hu-HU" sz="3200" dirty="0" smtClean="0"/>
              <a:t>Hibák, </a:t>
            </a:r>
            <a:r>
              <a:rPr lang="hu-HU" sz="3200" dirty="0"/>
              <a:t>mint adatok</a:t>
            </a:r>
          </a:p>
        </p:txBody>
      </p:sp>
      <p:sp>
        <p:nvSpPr>
          <p:cNvPr id="4" name="Téglalap 3"/>
          <p:cNvSpPr/>
          <p:nvPr/>
        </p:nvSpPr>
        <p:spPr>
          <a:xfrm>
            <a:off x="1558833" y="1621341"/>
            <a:ext cx="10224453" cy="3970318"/>
          </a:xfrm>
          <a:prstGeom prst="rect">
            <a:avLst/>
          </a:prstGeom>
        </p:spPr>
        <p:txBody>
          <a:bodyPr wrap="square">
            <a:spAutoFit/>
          </a:bodyPr>
          <a:lstStyle/>
          <a:p>
            <a:r>
              <a:rPr lang="hu-HU" sz="2400" dirty="0"/>
              <a:t>A sikeres vállalkozók nem azért eredményesek, mert kevesebbet hibáznak </a:t>
            </a:r>
            <a:r>
              <a:rPr lang="hu-HU" sz="2400" dirty="0" smtClean="0"/>
              <a:t>— hanem </a:t>
            </a:r>
            <a:r>
              <a:rPr lang="hu-HU" sz="2400" dirty="0"/>
              <a:t>mert a hibáikból </a:t>
            </a:r>
            <a:r>
              <a:rPr lang="hu-HU" sz="2400" i="1" dirty="0"/>
              <a:t>gyorsabban </a:t>
            </a:r>
            <a:r>
              <a:rPr lang="hu-HU" sz="2400" i="1" dirty="0" smtClean="0"/>
              <a:t>tanulnak</a:t>
            </a:r>
          </a:p>
          <a:p>
            <a:endParaRPr lang="hu-HU" sz="2400" i="1" dirty="0"/>
          </a:p>
          <a:p>
            <a:r>
              <a:rPr lang="hu-HU" sz="2400" i="1" dirty="0"/>
              <a:t>A hibát nem bukásnak, hanem információnak tekintik</a:t>
            </a:r>
            <a:r>
              <a:rPr lang="hu-HU" sz="2400" i="1" dirty="0" smtClean="0"/>
              <a:t>:</a:t>
            </a:r>
          </a:p>
          <a:p>
            <a:r>
              <a:rPr lang="hu-HU" sz="2400" i="1" dirty="0" smtClean="0"/>
              <a:t>Mit </a:t>
            </a:r>
            <a:r>
              <a:rPr lang="hu-HU" sz="2400" i="1" dirty="0"/>
              <a:t>mutatott meg nekem ez az </a:t>
            </a:r>
            <a:r>
              <a:rPr lang="hu-HU" sz="2400" i="1" dirty="0" smtClean="0"/>
              <a:t>eredmény?</a:t>
            </a:r>
            <a:endParaRPr lang="hu-HU" sz="2400" i="1" dirty="0"/>
          </a:p>
          <a:p>
            <a:r>
              <a:rPr lang="hu-HU" sz="2400" i="1" dirty="0" smtClean="0"/>
              <a:t>Mi </a:t>
            </a:r>
            <a:r>
              <a:rPr lang="hu-HU" sz="2400" i="1" dirty="0"/>
              <a:t>működik, és mit kell finomítani</a:t>
            </a:r>
            <a:r>
              <a:rPr lang="hu-HU" sz="2400" i="1" dirty="0" smtClean="0"/>
              <a:t>?</a:t>
            </a:r>
          </a:p>
          <a:p>
            <a:endParaRPr lang="hu-HU" sz="2400" i="1" dirty="0"/>
          </a:p>
          <a:p>
            <a:r>
              <a:rPr lang="hu-HU" sz="2400" i="1" dirty="0" smtClean="0"/>
              <a:t>A </a:t>
            </a:r>
            <a:r>
              <a:rPr lang="hu-HU" sz="2400" i="1" dirty="0"/>
              <a:t>kísérletezés a vállalkozás természetes része: nincs „biztos recept”, csak folyamatos tesztelés.</a:t>
            </a:r>
            <a:endParaRPr lang="hu-HU" sz="2400" i="1" dirty="0" smtClean="0"/>
          </a:p>
          <a:p>
            <a:endParaRPr lang="hu-HU" i="1" dirty="0"/>
          </a:p>
          <a:p>
            <a:endParaRPr lang="hu-HU" dirty="0"/>
          </a:p>
        </p:txBody>
      </p:sp>
    </p:spTree>
    <p:extLst>
      <p:ext uri="{BB962C8B-B14F-4D97-AF65-F5344CB8AC3E}">
        <p14:creationId xmlns:p14="http://schemas.microsoft.com/office/powerpoint/2010/main" val="3901061224"/>
      </p:ext>
    </p:extLst>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áblázat 1"/>
          <p:cNvGraphicFramePr>
            <a:graphicFrameLocks noGrp="1"/>
          </p:cNvGraphicFramePr>
          <p:nvPr>
            <p:extLst>
              <p:ext uri="{D42A27DB-BD31-4B8C-83A1-F6EECF244321}">
                <p14:modId xmlns:p14="http://schemas.microsoft.com/office/powerpoint/2010/main" val="2740105616"/>
              </p:ext>
            </p:extLst>
          </p:nvPr>
        </p:nvGraphicFramePr>
        <p:xfrm>
          <a:off x="1523998" y="2116184"/>
          <a:ext cx="10311540" cy="2873656"/>
        </p:xfrm>
        <a:graphic>
          <a:graphicData uri="http://schemas.openxmlformats.org/drawingml/2006/table">
            <a:tbl>
              <a:tblPr/>
              <a:tblGrid>
                <a:gridCol w="5155770">
                  <a:extLst>
                    <a:ext uri="{9D8B030D-6E8A-4147-A177-3AD203B41FA5}">
                      <a16:colId xmlns:a16="http://schemas.microsoft.com/office/drawing/2014/main" val="169799587"/>
                    </a:ext>
                  </a:extLst>
                </a:gridCol>
                <a:gridCol w="5155770">
                  <a:extLst>
                    <a:ext uri="{9D8B030D-6E8A-4147-A177-3AD203B41FA5}">
                      <a16:colId xmlns:a16="http://schemas.microsoft.com/office/drawing/2014/main" val="3146689160"/>
                    </a:ext>
                  </a:extLst>
                </a:gridCol>
              </a:tblGrid>
              <a:tr h="595620">
                <a:tc>
                  <a:txBody>
                    <a:bodyPr/>
                    <a:lstStyle/>
                    <a:p>
                      <a:r>
                        <a:rPr lang="hu-HU"/>
                        <a:t>Fix szemlélet</a:t>
                      </a:r>
                    </a:p>
                  </a:txBody>
                  <a:tcPr anchor="ctr">
                    <a:lnL>
                      <a:noFill/>
                    </a:lnL>
                    <a:lnR>
                      <a:noFill/>
                    </a:lnR>
                    <a:lnT>
                      <a:noFill/>
                    </a:lnT>
                    <a:lnB>
                      <a:noFill/>
                    </a:lnB>
                  </a:tcPr>
                </a:tc>
                <a:tc>
                  <a:txBody>
                    <a:bodyPr/>
                    <a:lstStyle/>
                    <a:p>
                      <a:r>
                        <a:rPr lang="hu-HU"/>
                        <a:t>Fejlődési szemlélet</a:t>
                      </a:r>
                    </a:p>
                  </a:txBody>
                  <a:tcPr anchor="ctr">
                    <a:lnL>
                      <a:noFill/>
                    </a:lnL>
                    <a:lnR>
                      <a:noFill/>
                    </a:lnR>
                    <a:lnT>
                      <a:noFill/>
                    </a:lnT>
                    <a:lnB>
                      <a:noFill/>
                    </a:lnB>
                  </a:tcPr>
                </a:tc>
                <a:extLst>
                  <a:ext uri="{0D108BD9-81ED-4DB2-BD59-A6C34878D82A}">
                    <a16:rowId xmlns:a16="http://schemas.microsoft.com/office/drawing/2014/main" val="2293027296"/>
                  </a:ext>
                </a:extLst>
              </a:tr>
              <a:tr h="1042336">
                <a:tc>
                  <a:txBody>
                    <a:bodyPr/>
                    <a:lstStyle/>
                    <a:p>
                      <a:r>
                        <a:rPr lang="hu-HU"/>
                        <a:t>„Ha hibázom, az azt jelenti, hogy nem vagyok elég jó.”</a:t>
                      </a:r>
                    </a:p>
                  </a:txBody>
                  <a:tcPr anchor="ctr">
                    <a:lnL>
                      <a:noFill/>
                    </a:lnL>
                    <a:lnR>
                      <a:noFill/>
                    </a:lnR>
                    <a:lnT>
                      <a:noFill/>
                    </a:lnT>
                    <a:lnB>
                      <a:noFill/>
                    </a:lnB>
                  </a:tcPr>
                </a:tc>
                <a:tc>
                  <a:txBody>
                    <a:bodyPr/>
                    <a:lstStyle/>
                    <a:p>
                      <a:r>
                        <a:rPr lang="fi-FI"/>
                        <a:t>„Ha hibázom, az azt jelenti, hogy tanulok.”</a:t>
                      </a:r>
                    </a:p>
                  </a:txBody>
                  <a:tcPr anchor="ctr">
                    <a:lnL>
                      <a:noFill/>
                    </a:lnL>
                    <a:lnR>
                      <a:noFill/>
                    </a:lnR>
                    <a:lnT>
                      <a:noFill/>
                    </a:lnT>
                    <a:lnB>
                      <a:noFill/>
                    </a:lnB>
                  </a:tcPr>
                </a:tc>
                <a:extLst>
                  <a:ext uri="{0D108BD9-81ED-4DB2-BD59-A6C34878D82A}">
                    <a16:rowId xmlns:a16="http://schemas.microsoft.com/office/drawing/2014/main" val="3682886963"/>
                  </a:ext>
                </a:extLst>
              </a:tr>
              <a:tr h="595620">
                <a:tc>
                  <a:txBody>
                    <a:bodyPr/>
                    <a:lstStyle/>
                    <a:p>
                      <a:r>
                        <a:rPr lang="hu-HU" dirty="0"/>
                        <a:t>„A képességeim adottak.”</a:t>
                      </a:r>
                    </a:p>
                  </a:txBody>
                  <a:tcPr anchor="ctr">
                    <a:lnL>
                      <a:noFill/>
                    </a:lnL>
                    <a:lnR>
                      <a:noFill/>
                    </a:lnR>
                    <a:lnT>
                      <a:noFill/>
                    </a:lnT>
                    <a:lnB>
                      <a:noFill/>
                    </a:lnB>
                  </a:tcPr>
                </a:tc>
                <a:tc>
                  <a:txBody>
                    <a:bodyPr/>
                    <a:lstStyle/>
                    <a:p>
                      <a:r>
                        <a:rPr lang="hu-HU"/>
                        <a:t>„Minden készség fejleszthető.”</a:t>
                      </a:r>
                    </a:p>
                  </a:txBody>
                  <a:tcPr anchor="ctr">
                    <a:lnL>
                      <a:noFill/>
                    </a:lnL>
                    <a:lnR>
                      <a:noFill/>
                    </a:lnR>
                    <a:lnT>
                      <a:noFill/>
                    </a:lnT>
                    <a:lnB>
                      <a:noFill/>
                    </a:lnB>
                  </a:tcPr>
                </a:tc>
                <a:extLst>
                  <a:ext uri="{0D108BD9-81ED-4DB2-BD59-A6C34878D82A}">
                    <a16:rowId xmlns:a16="http://schemas.microsoft.com/office/drawing/2014/main" val="2882512892"/>
                  </a:ext>
                </a:extLst>
              </a:tr>
              <a:tr h="595620">
                <a:tc>
                  <a:txBody>
                    <a:bodyPr/>
                    <a:lstStyle/>
                    <a:p>
                      <a:r>
                        <a:rPr lang="hu-HU"/>
                        <a:t>„Elkerülöm a kockázatot.”</a:t>
                      </a:r>
                    </a:p>
                  </a:txBody>
                  <a:tcPr anchor="ctr">
                    <a:lnL>
                      <a:noFill/>
                    </a:lnL>
                    <a:lnR>
                      <a:noFill/>
                    </a:lnR>
                    <a:lnT>
                      <a:noFill/>
                    </a:lnT>
                    <a:lnB>
                      <a:noFill/>
                    </a:lnB>
                  </a:tcPr>
                </a:tc>
                <a:tc>
                  <a:txBody>
                    <a:bodyPr/>
                    <a:lstStyle/>
                    <a:p>
                      <a:r>
                        <a:rPr lang="hu-HU" dirty="0"/>
                        <a:t>„Megpróbálom, és majd javítok rajta</a:t>
                      </a:r>
                      <a:r>
                        <a:rPr lang="hu-HU" dirty="0" smtClean="0"/>
                        <a:t>.”</a:t>
                      </a:r>
                    </a:p>
                    <a:p>
                      <a:endParaRPr lang="hu-HU" dirty="0" smtClean="0"/>
                    </a:p>
                  </a:txBody>
                  <a:tcPr anchor="ctr">
                    <a:lnL>
                      <a:noFill/>
                    </a:lnL>
                    <a:lnR>
                      <a:noFill/>
                    </a:lnR>
                    <a:lnT>
                      <a:noFill/>
                    </a:lnT>
                    <a:lnB>
                      <a:noFill/>
                    </a:lnB>
                  </a:tcPr>
                </a:tc>
                <a:extLst>
                  <a:ext uri="{0D108BD9-81ED-4DB2-BD59-A6C34878D82A}">
                    <a16:rowId xmlns:a16="http://schemas.microsoft.com/office/drawing/2014/main" val="1569073862"/>
                  </a:ext>
                </a:extLst>
              </a:tr>
            </a:tbl>
          </a:graphicData>
        </a:graphic>
      </p:graphicFrame>
      <p:sp>
        <p:nvSpPr>
          <p:cNvPr id="3" name="Téglalap 2"/>
          <p:cNvSpPr/>
          <p:nvPr/>
        </p:nvSpPr>
        <p:spPr>
          <a:xfrm>
            <a:off x="1965558" y="614343"/>
            <a:ext cx="8066715" cy="584775"/>
          </a:xfrm>
          <a:prstGeom prst="rect">
            <a:avLst/>
          </a:prstGeom>
        </p:spPr>
        <p:txBody>
          <a:bodyPr wrap="square">
            <a:spAutoFit/>
          </a:bodyPr>
          <a:lstStyle/>
          <a:p>
            <a:r>
              <a:rPr lang="hu-HU" sz="3200" dirty="0"/>
              <a:t>Fejlődési szemlélet – Hibák mint adatok</a:t>
            </a:r>
          </a:p>
        </p:txBody>
      </p:sp>
    </p:spTree>
    <p:extLst>
      <p:ext uri="{BB962C8B-B14F-4D97-AF65-F5344CB8AC3E}">
        <p14:creationId xmlns:p14="http://schemas.microsoft.com/office/powerpoint/2010/main" val="3951262804"/>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843367" y="466300"/>
            <a:ext cx="7885593" cy="584775"/>
          </a:xfrm>
          <a:prstGeom prst="rect">
            <a:avLst/>
          </a:prstGeom>
        </p:spPr>
        <p:txBody>
          <a:bodyPr wrap="square">
            <a:spAutoFit/>
          </a:bodyPr>
          <a:lstStyle/>
          <a:p>
            <a:r>
              <a:rPr lang="hu-HU" sz="3200" dirty="0"/>
              <a:t>A vállalkozói paradoxon – Szabadság </a:t>
            </a:r>
          </a:p>
        </p:txBody>
      </p:sp>
      <p:sp>
        <p:nvSpPr>
          <p:cNvPr id="3" name="Téglalap 2"/>
          <p:cNvSpPr/>
          <p:nvPr/>
        </p:nvSpPr>
        <p:spPr>
          <a:xfrm>
            <a:off x="2412273" y="1489167"/>
            <a:ext cx="8482149" cy="3416320"/>
          </a:xfrm>
          <a:prstGeom prst="rect">
            <a:avLst/>
          </a:prstGeom>
        </p:spPr>
        <p:txBody>
          <a:bodyPr wrap="square">
            <a:spAutoFit/>
          </a:bodyPr>
          <a:lstStyle/>
          <a:p>
            <a:r>
              <a:rPr lang="hu-HU" sz="2400" dirty="0"/>
              <a:t>A legtöbben a szabadság miatt válnak vállalkozóvá —</a:t>
            </a:r>
            <a:br>
              <a:rPr lang="hu-HU" sz="2400" dirty="0"/>
            </a:br>
            <a:r>
              <a:rPr lang="hu-HU" sz="2400" dirty="0"/>
              <a:t>és az első év végén döbbennek rá, hogy ez a szabadság a legnagyobb felelősség is </a:t>
            </a:r>
            <a:r>
              <a:rPr lang="hu-HU" sz="2400" dirty="0" smtClean="0"/>
              <a:t>egyben.</a:t>
            </a:r>
          </a:p>
          <a:p>
            <a:endParaRPr lang="hu-HU" sz="2400" dirty="0"/>
          </a:p>
          <a:p>
            <a:endParaRPr lang="hu-HU" sz="2400" dirty="0" smtClean="0"/>
          </a:p>
          <a:p>
            <a:endParaRPr lang="hu-HU" sz="2400" dirty="0" smtClean="0"/>
          </a:p>
          <a:p>
            <a:r>
              <a:rPr lang="hu-HU" sz="2400" dirty="0"/>
              <a:t>A vállalkozói lét nem arról szól, hogy minden szabad – hanem arról, hogy tudom, mire használom a szabadságom</a:t>
            </a:r>
          </a:p>
        </p:txBody>
      </p:sp>
    </p:spTree>
    <p:extLst>
      <p:ext uri="{BB962C8B-B14F-4D97-AF65-F5344CB8AC3E}">
        <p14:creationId xmlns:p14="http://schemas.microsoft.com/office/powerpoint/2010/main" val="1651102587"/>
      </p:ext>
    </p:extLst>
  </p:cSld>
  <p:clrMapOvr>
    <a:masterClrMapping/>
  </p:clrMapOvr>
  <p:timing>
    <p:tnLst>
      <p:par>
        <p:cTn id="1" dur="indefinite" restart="never" nodeType="tmRoot"/>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áblázat 1"/>
          <p:cNvGraphicFramePr>
            <a:graphicFrameLocks noGrp="1"/>
          </p:cNvGraphicFramePr>
          <p:nvPr>
            <p:extLst>
              <p:ext uri="{D42A27DB-BD31-4B8C-83A1-F6EECF244321}">
                <p14:modId xmlns:p14="http://schemas.microsoft.com/office/powerpoint/2010/main" val="3921989634"/>
              </p:ext>
            </p:extLst>
          </p:nvPr>
        </p:nvGraphicFramePr>
        <p:xfrm>
          <a:off x="1759131" y="1236616"/>
          <a:ext cx="10355082" cy="3724004"/>
        </p:xfrm>
        <a:graphic>
          <a:graphicData uri="http://schemas.openxmlformats.org/drawingml/2006/table">
            <a:tbl>
              <a:tblPr/>
              <a:tblGrid>
                <a:gridCol w="5177541">
                  <a:extLst>
                    <a:ext uri="{9D8B030D-6E8A-4147-A177-3AD203B41FA5}">
                      <a16:colId xmlns:a16="http://schemas.microsoft.com/office/drawing/2014/main" val="327501526"/>
                    </a:ext>
                  </a:extLst>
                </a:gridCol>
                <a:gridCol w="5177541">
                  <a:extLst>
                    <a:ext uri="{9D8B030D-6E8A-4147-A177-3AD203B41FA5}">
                      <a16:colId xmlns:a16="http://schemas.microsoft.com/office/drawing/2014/main" val="4219572465"/>
                    </a:ext>
                  </a:extLst>
                </a:gridCol>
              </a:tblGrid>
              <a:tr h="572924">
                <a:tc>
                  <a:txBody>
                    <a:bodyPr/>
                    <a:lstStyle/>
                    <a:p>
                      <a:r>
                        <a:rPr lang="hu-HU" sz="2800" b="1" dirty="0"/>
                        <a:t>Szabadság</a:t>
                      </a:r>
                    </a:p>
                  </a:txBody>
                  <a:tcPr anchor="ctr">
                    <a:lnL>
                      <a:noFill/>
                    </a:lnL>
                    <a:lnR>
                      <a:noFill/>
                    </a:lnR>
                    <a:lnT>
                      <a:noFill/>
                    </a:lnT>
                    <a:lnB>
                      <a:noFill/>
                    </a:lnB>
                  </a:tcPr>
                </a:tc>
                <a:tc>
                  <a:txBody>
                    <a:bodyPr/>
                    <a:lstStyle/>
                    <a:p>
                      <a:r>
                        <a:rPr lang="hu-HU" sz="2800" b="1" dirty="0"/>
                        <a:t>Felelősség</a:t>
                      </a:r>
                    </a:p>
                  </a:txBody>
                  <a:tcPr anchor="ctr">
                    <a:lnL>
                      <a:noFill/>
                    </a:lnL>
                    <a:lnR>
                      <a:noFill/>
                    </a:lnR>
                    <a:lnT>
                      <a:noFill/>
                    </a:lnT>
                    <a:lnB>
                      <a:noFill/>
                    </a:lnB>
                  </a:tcPr>
                </a:tc>
                <a:extLst>
                  <a:ext uri="{0D108BD9-81ED-4DB2-BD59-A6C34878D82A}">
                    <a16:rowId xmlns:a16="http://schemas.microsoft.com/office/drawing/2014/main" val="3824551782"/>
                  </a:ext>
                </a:extLst>
              </a:tr>
              <a:tr h="572924">
                <a:tc>
                  <a:txBody>
                    <a:bodyPr/>
                    <a:lstStyle/>
                    <a:p>
                      <a:r>
                        <a:rPr lang="hu-HU"/>
                        <a:t>Saját időbeosztás</a:t>
                      </a:r>
                    </a:p>
                  </a:txBody>
                  <a:tcPr anchor="ctr">
                    <a:lnL>
                      <a:noFill/>
                    </a:lnL>
                    <a:lnR>
                      <a:noFill/>
                    </a:lnR>
                    <a:lnT>
                      <a:noFill/>
                    </a:lnT>
                    <a:lnB>
                      <a:noFill/>
                    </a:lnB>
                  </a:tcPr>
                </a:tc>
                <a:tc>
                  <a:txBody>
                    <a:bodyPr/>
                    <a:lstStyle/>
                    <a:p>
                      <a:r>
                        <a:rPr lang="pt-BR" dirty="0"/>
                        <a:t>Ha nem </a:t>
                      </a:r>
                      <a:r>
                        <a:rPr lang="pt-BR" dirty="0" smtClean="0"/>
                        <a:t>dolgozo</a:t>
                      </a:r>
                      <a:r>
                        <a:rPr lang="hu-HU" dirty="0" smtClean="0"/>
                        <a:t>m</a:t>
                      </a:r>
                      <a:r>
                        <a:rPr lang="pt-BR" dirty="0" smtClean="0"/>
                        <a:t>→ </a:t>
                      </a:r>
                      <a:r>
                        <a:rPr lang="pt-BR" dirty="0"/>
                        <a:t>nincs bevétel</a:t>
                      </a:r>
                    </a:p>
                  </a:txBody>
                  <a:tcPr anchor="ctr">
                    <a:lnL>
                      <a:noFill/>
                    </a:lnL>
                    <a:lnR>
                      <a:noFill/>
                    </a:lnR>
                    <a:lnT>
                      <a:noFill/>
                    </a:lnT>
                    <a:lnB>
                      <a:noFill/>
                    </a:lnB>
                  </a:tcPr>
                </a:tc>
                <a:extLst>
                  <a:ext uri="{0D108BD9-81ED-4DB2-BD59-A6C34878D82A}">
                    <a16:rowId xmlns:a16="http://schemas.microsoft.com/office/drawing/2014/main" val="3794118199"/>
                  </a:ext>
                </a:extLst>
              </a:tr>
              <a:tr h="1002616">
                <a:tc>
                  <a:txBody>
                    <a:bodyPr/>
                    <a:lstStyle/>
                    <a:p>
                      <a:r>
                        <a:rPr lang="hu-HU"/>
                        <a:t>Saját döntés az ügyfelekről</a:t>
                      </a:r>
                    </a:p>
                  </a:txBody>
                  <a:tcPr anchor="ctr">
                    <a:lnL>
                      <a:noFill/>
                    </a:lnL>
                    <a:lnR>
                      <a:noFill/>
                    </a:lnR>
                    <a:lnT>
                      <a:noFill/>
                    </a:lnT>
                    <a:lnB>
                      <a:noFill/>
                    </a:lnB>
                  </a:tcPr>
                </a:tc>
                <a:tc>
                  <a:txBody>
                    <a:bodyPr/>
                    <a:lstStyle/>
                    <a:p>
                      <a:r>
                        <a:rPr lang="hu-HU" dirty="0" smtClean="0"/>
                        <a:t>Én</a:t>
                      </a:r>
                      <a:r>
                        <a:rPr lang="hu-HU" baseline="0" dirty="0" smtClean="0"/>
                        <a:t> döntök és viselem a </a:t>
                      </a:r>
                      <a:r>
                        <a:rPr lang="nl-NL" dirty="0" smtClean="0"/>
                        <a:t>következmény</a:t>
                      </a:r>
                      <a:r>
                        <a:rPr lang="hu-HU" dirty="0" smtClean="0"/>
                        <a:t>eke</a:t>
                      </a:r>
                      <a:r>
                        <a:rPr lang="nl-NL" dirty="0" smtClean="0"/>
                        <a:t>t </a:t>
                      </a:r>
                      <a:r>
                        <a:rPr lang="nl-NL" dirty="0"/>
                        <a:t>is</a:t>
                      </a:r>
                    </a:p>
                  </a:txBody>
                  <a:tcPr anchor="ctr">
                    <a:lnL>
                      <a:noFill/>
                    </a:lnL>
                    <a:lnR>
                      <a:noFill/>
                    </a:lnR>
                    <a:lnT>
                      <a:noFill/>
                    </a:lnT>
                    <a:lnB>
                      <a:noFill/>
                    </a:lnB>
                  </a:tcPr>
                </a:tc>
                <a:extLst>
                  <a:ext uri="{0D108BD9-81ED-4DB2-BD59-A6C34878D82A}">
                    <a16:rowId xmlns:a16="http://schemas.microsoft.com/office/drawing/2014/main" val="2222059312"/>
                  </a:ext>
                </a:extLst>
              </a:tr>
              <a:tr h="572924">
                <a:tc>
                  <a:txBody>
                    <a:bodyPr/>
                    <a:lstStyle/>
                    <a:p>
                      <a:r>
                        <a:rPr lang="hu-HU"/>
                        <a:t>Saját célok</a:t>
                      </a:r>
                    </a:p>
                  </a:txBody>
                  <a:tcPr anchor="ctr">
                    <a:lnL>
                      <a:noFill/>
                    </a:lnL>
                    <a:lnR>
                      <a:noFill/>
                    </a:lnR>
                    <a:lnT>
                      <a:noFill/>
                    </a:lnT>
                    <a:lnB>
                      <a:noFill/>
                    </a:lnB>
                  </a:tcPr>
                </a:tc>
                <a:tc>
                  <a:txBody>
                    <a:bodyPr/>
                    <a:lstStyle/>
                    <a:p>
                      <a:r>
                        <a:rPr lang="hu-HU" dirty="0" smtClean="0"/>
                        <a:t>Én tervezek-</a:t>
                      </a:r>
                      <a:r>
                        <a:rPr lang="hu-HU" baseline="0" dirty="0" smtClean="0"/>
                        <a:t> fókusz</a:t>
                      </a:r>
                      <a:endParaRPr lang="hu-HU" dirty="0"/>
                    </a:p>
                  </a:txBody>
                  <a:tcPr anchor="ctr">
                    <a:lnL>
                      <a:noFill/>
                    </a:lnL>
                    <a:lnR>
                      <a:noFill/>
                    </a:lnR>
                    <a:lnT>
                      <a:noFill/>
                    </a:lnT>
                    <a:lnB>
                      <a:noFill/>
                    </a:lnB>
                  </a:tcPr>
                </a:tc>
                <a:extLst>
                  <a:ext uri="{0D108BD9-81ED-4DB2-BD59-A6C34878D82A}">
                    <a16:rowId xmlns:a16="http://schemas.microsoft.com/office/drawing/2014/main" val="2282757779"/>
                  </a:ext>
                </a:extLst>
              </a:tr>
              <a:tr h="1002616">
                <a:tc>
                  <a:txBody>
                    <a:bodyPr/>
                    <a:lstStyle/>
                    <a:p>
                      <a:r>
                        <a:rPr lang="hu-HU" dirty="0"/>
                        <a:t>Saját márkaépítés</a:t>
                      </a:r>
                    </a:p>
                  </a:txBody>
                  <a:tcPr anchor="ctr">
                    <a:lnL>
                      <a:noFill/>
                    </a:lnL>
                    <a:lnR>
                      <a:noFill/>
                    </a:lnR>
                    <a:lnT>
                      <a:noFill/>
                    </a:lnT>
                    <a:lnB>
                      <a:noFill/>
                    </a:lnB>
                  </a:tcPr>
                </a:tc>
                <a:tc>
                  <a:txBody>
                    <a:bodyPr/>
                    <a:lstStyle/>
                    <a:p>
                      <a:r>
                        <a:rPr lang="hu-HU" dirty="0" smtClean="0"/>
                        <a:t>Én képviselem</a:t>
                      </a:r>
                      <a:endParaRPr lang="hu-HU" dirty="0"/>
                    </a:p>
                  </a:txBody>
                  <a:tcPr anchor="ctr">
                    <a:lnL>
                      <a:noFill/>
                    </a:lnL>
                    <a:lnR>
                      <a:noFill/>
                    </a:lnR>
                    <a:lnT>
                      <a:noFill/>
                    </a:lnT>
                    <a:lnB>
                      <a:noFill/>
                    </a:lnB>
                  </a:tcPr>
                </a:tc>
                <a:extLst>
                  <a:ext uri="{0D108BD9-81ED-4DB2-BD59-A6C34878D82A}">
                    <a16:rowId xmlns:a16="http://schemas.microsoft.com/office/drawing/2014/main" val="4046225315"/>
                  </a:ext>
                </a:extLst>
              </a:tr>
            </a:tbl>
          </a:graphicData>
        </a:graphic>
      </p:graphicFrame>
    </p:spTree>
    <p:extLst>
      <p:ext uri="{BB962C8B-B14F-4D97-AF65-F5344CB8AC3E}">
        <p14:creationId xmlns:p14="http://schemas.microsoft.com/office/powerpoint/2010/main" val="2317237858"/>
      </p:ext>
    </p:extLst>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541417" y="466299"/>
            <a:ext cx="9579429" cy="584775"/>
          </a:xfrm>
          <a:prstGeom prst="rect">
            <a:avLst/>
          </a:prstGeom>
        </p:spPr>
        <p:txBody>
          <a:bodyPr wrap="square">
            <a:spAutoFit/>
          </a:bodyPr>
          <a:lstStyle/>
          <a:p>
            <a:r>
              <a:rPr lang="hu-HU" sz="3200" b="1" dirty="0"/>
              <a:t>A vállalkozói gondolkodásmód három pillére</a:t>
            </a:r>
          </a:p>
        </p:txBody>
      </p:sp>
      <p:sp>
        <p:nvSpPr>
          <p:cNvPr id="3" name="Téglalap 2"/>
          <p:cNvSpPr/>
          <p:nvPr/>
        </p:nvSpPr>
        <p:spPr>
          <a:xfrm>
            <a:off x="803123" y="1615830"/>
            <a:ext cx="10940641" cy="4031873"/>
          </a:xfrm>
          <a:prstGeom prst="rect">
            <a:avLst/>
          </a:prstGeom>
        </p:spPr>
        <p:txBody>
          <a:bodyPr wrap="square">
            <a:spAutoFit/>
          </a:bodyPr>
          <a:lstStyle/>
          <a:p>
            <a:r>
              <a:rPr lang="hu-HU" sz="2000" b="1" dirty="0"/>
              <a:t>Hit – önmagunkba és az értékünkbe vetett </a:t>
            </a:r>
            <a:r>
              <a:rPr lang="hu-HU" sz="2000" b="1" dirty="0" smtClean="0"/>
              <a:t>bizalom : </a:t>
            </a:r>
            <a:r>
              <a:rPr lang="hu-HU" sz="2000" dirty="0"/>
              <a:t>A vállalkozás alapja az a belső meggyőződés, hogy </a:t>
            </a:r>
            <a:r>
              <a:rPr lang="hu-HU" sz="2000" i="1" dirty="0" smtClean="0"/>
              <a:t>képes </a:t>
            </a:r>
            <a:r>
              <a:rPr lang="hu-HU" sz="2000" i="1" dirty="0"/>
              <a:t>vagyok létrehozni, amit megálmodtam</a:t>
            </a:r>
            <a:r>
              <a:rPr lang="hu-HU" sz="2000" dirty="0"/>
              <a:t>, és hogy </a:t>
            </a:r>
            <a:r>
              <a:rPr lang="hu-HU" sz="2000" i="1" dirty="0"/>
              <a:t>értéket teremtek mások számára</a:t>
            </a:r>
            <a:r>
              <a:rPr lang="hu-HU" sz="2000" dirty="0" smtClean="0"/>
              <a:t>.</a:t>
            </a:r>
          </a:p>
          <a:p>
            <a:r>
              <a:rPr lang="hu-HU" sz="2000" dirty="0" smtClean="0"/>
              <a:t> </a:t>
            </a:r>
            <a:r>
              <a:rPr lang="hu-HU" sz="2000" dirty="0" smtClean="0"/>
              <a:t>Ez </a:t>
            </a:r>
            <a:r>
              <a:rPr lang="hu-HU" sz="2000" dirty="0"/>
              <a:t>nem külső </a:t>
            </a:r>
            <a:r>
              <a:rPr lang="hu-HU" sz="2000" dirty="0" smtClean="0"/>
              <a:t>bizonyítékokon </a:t>
            </a:r>
            <a:r>
              <a:rPr lang="hu-HU" sz="2000" dirty="0"/>
              <a:t>alapul, hanem </a:t>
            </a:r>
            <a:r>
              <a:rPr lang="hu-HU" sz="2000" b="1" dirty="0"/>
              <a:t>belső erőn</a:t>
            </a:r>
            <a:r>
              <a:rPr lang="hu-HU" sz="2000" dirty="0"/>
              <a:t> és </a:t>
            </a:r>
            <a:r>
              <a:rPr lang="hu-HU" sz="2000" b="1" dirty="0"/>
              <a:t>önbizalmon</a:t>
            </a:r>
            <a:r>
              <a:rPr lang="hu-HU" sz="2000" dirty="0" smtClean="0"/>
              <a:t>.</a:t>
            </a:r>
          </a:p>
          <a:p>
            <a:endParaRPr lang="hu-HU" sz="2000" b="1" dirty="0"/>
          </a:p>
          <a:p>
            <a:r>
              <a:rPr lang="hu-HU" sz="2000" dirty="0"/>
              <a:t>Mennyire </a:t>
            </a:r>
            <a:r>
              <a:rPr lang="hu-HU" sz="2000" dirty="0" smtClean="0"/>
              <a:t>hiszek </a:t>
            </a:r>
            <a:r>
              <a:rPr lang="hu-HU" sz="2000" dirty="0"/>
              <a:t>abban, hogy </a:t>
            </a:r>
            <a:r>
              <a:rPr lang="hu-HU" sz="2000" i="1" dirty="0"/>
              <a:t>képes </a:t>
            </a:r>
            <a:r>
              <a:rPr lang="hu-HU" sz="2000" i="1" dirty="0" smtClean="0"/>
              <a:t>vagyok </a:t>
            </a:r>
            <a:r>
              <a:rPr lang="hu-HU" sz="2000" i="1" dirty="0"/>
              <a:t>sikeres vállalkozóvá válni</a:t>
            </a:r>
            <a:r>
              <a:rPr lang="hu-HU" sz="2000" dirty="0"/>
              <a:t>?</a:t>
            </a:r>
          </a:p>
          <a:p>
            <a:r>
              <a:rPr lang="hu-HU" sz="2000" dirty="0"/>
              <a:t>Milyen </a:t>
            </a:r>
            <a:r>
              <a:rPr lang="hu-HU" sz="2000" dirty="0" smtClean="0"/>
              <a:t>hiedelmeim </a:t>
            </a:r>
            <a:r>
              <a:rPr lang="hu-HU" sz="2000" dirty="0"/>
              <a:t>vannak a pénzről, a sikerről, a „vállalkozásról”? (pl. „A vállalkozók sokat dolgoznak </a:t>
            </a:r>
            <a:r>
              <a:rPr lang="hu-HU" sz="2000" dirty="0" smtClean="0"/>
              <a:t>és  </a:t>
            </a:r>
            <a:r>
              <a:rPr lang="hu-HU" sz="2000" dirty="0"/>
              <a:t>keveset pihennek.”)</a:t>
            </a:r>
          </a:p>
          <a:p>
            <a:r>
              <a:rPr lang="hu-HU" sz="2000" dirty="0"/>
              <a:t>Melyik </a:t>
            </a:r>
            <a:r>
              <a:rPr lang="hu-HU" sz="2000" dirty="0" smtClean="0"/>
              <a:t>hiedelmem </a:t>
            </a:r>
            <a:r>
              <a:rPr lang="hu-HU" sz="2000" dirty="0"/>
              <a:t>támogat, és melyik hátráltat?</a:t>
            </a:r>
            <a:br>
              <a:rPr lang="hu-HU" sz="2000" dirty="0"/>
            </a:br>
            <a:r>
              <a:rPr lang="hu-HU" sz="2000" dirty="0"/>
              <a:t/>
            </a:r>
            <a:br>
              <a:rPr lang="hu-HU" sz="2000" dirty="0"/>
            </a:br>
            <a:r>
              <a:rPr lang="hu-HU" sz="2000" dirty="0" smtClean="0"/>
              <a:t>Írjunk </a:t>
            </a:r>
            <a:r>
              <a:rPr lang="hu-HU" sz="2000" dirty="0"/>
              <a:t>fel 2 támogatót és 2 korlátozó hiedelmet, majd </a:t>
            </a:r>
            <a:r>
              <a:rPr lang="hu-HU" sz="2000" dirty="0" smtClean="0"/>
              <a:t>fogalmazzuk </a:t>
            </a:r>
            <a:r>
              <a:rPr lang="hu-HU" sz="2000" dirty="0"/>
              <a:t>át a korlátozókat erősítő állításokká.</a:t>
            </a:r>
          </a:p>
          <a:p>
            <a:endParaRPr lang="hu-HU" sz="1600" b="1" dirty="0"/>
          </a:p>
        </p:txBody>
      </p:sp>
    </p:spTree>
    <p:extLst>
      <p:ext uri="{BB962C8B-B14F-4D97-AF65-F5344CB8AC3E}">
        <p14:creationId xmlns:p14="http://schemas.microsoft.com/office/powerpoint/2010/main" val="2241780146"/>
      </p:ext>
    </p:extLst>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541417" y="466299"/>
            <a:ext cx="9579429" cy="584775"/>
          </a:xfrm>
          <a:prstGeom prst="rect">
            <a:avLst/>
          </a:prstGeom>
        </p:spPr>
        <p:txBody>
          <a:bodyPr wrap="square">
            <a:spAutoFit/>
          </a:bodyPr>
          <a:lstStyle/>
          <a:p>
            <a:r>
              <a:rPr lang="hu-HU" sz="3200" b="1" dirty="0"/>
              <a:t>A vállalkozói gondolkodásmód három pillére</a:t>
            </a:r>
          </a:p>
        </p:txBody>
      </p:sp>
      <p:sp>
        <p:nvSpPr>
          <p:cNvPr id="3" name="Téglalap 2"/>
          <p:cNvSpPr/>
          <p:nvPr/>
        </p:nvSpPr>
        <p:spPr>
          <a:xfrm>
            <a:off x="1375954" y="1189111"/>
            <a:ext cx="10940641" cy="5078313"/>
          </a:xfrm>
          <a:prstGeom prst="rect">
            <a:avLst/>
          </a:prstGeom>
        </p:spPr>
        <p:txBody>
          <a:bodyPr wrap="square">
            <a:spAutoFit/>
          </a:bodyPr>
          <a:lstStyle/>
          <a:p>
            <a:r>
              <a:rPr lang="hu-HU" sz="2000" b="1" dirty="0"/>
              <a:t>Fókuszálás – a figyelem irányításának </a:t>
            </a:r>
            <a:r>
              <a:rPr lang="hu-HU" sz="2000" b="1" dirty="0" smtClean="0"/>
              <a:t>képessége: </a:t>
            </a:r>
            <a:r>
              <a:rPr lang="hu-HU" sz="1600" dirty="0"/>
              <a:t>A figyelem az egyik legértékesebb vállalkozói erőforrás. Aki nem tudja, mire figyel, az sodródik</a:t>
            </a:r>
            <a:r>
              <a:rPr lang="hu-HU" sz="1600" dirty="0" smtClean="0"/>
              <a:t>. A </a:t>
            </a:r>
            <a:r>
              <a:rPr lang="hu-HU" sz="1600" dirty="0"/>
              <a:t>fókuszált vállalkozó </a:t>
            </a:r>
            <a:r>
              <a:rPr lang="hu-HU" sz="1600" b="1" dirty="0"/>
              <a:t>tudatosan irányítja az energiáját</a:t>
            </a:r>
            <a:r>
              <a:rPr lang="hu-HU" sz="1600" dirty="0"/>
              <a:t>, nem hagyja, hogy a félelem vagy a zaj elvigye</a:t>
            </a:r>
            <a:r>
              <a:rPr lang="hu-HU" sz="1600" dirty="0" smtClean="0"/>
              <a:t>.</a:t>
            </a:r>
          </a:p>
          <a:p>
            <a:endParaRPr lang="hu-HU" sz="1600" b="1" dirty="0"/>
          </a:p>
          <a:p>
            <a:r>
              <a:rPr lang="hu-HU" sz="2000" b="1" dirty="0"/>
              <a:t>A fókusz három kulcsterülete:</a:t>
            </a:r>
          </a:p>
          <a:p>
            <a:r>
              <a:rPr lang="hu-HU" sz="2000" b="1" dirty="0"/>
              <a:t>Lehetőséglátás:</a:t>
            </a:r>
            <a:r>
              <a:rPr lang="hu-HU" sz="2000" dirty="0"/>
              <a:t> ott is lát esélyt, ahol más csak akadályt</a:t>
            </a:r>
            <a:r>
              <a:rPr lang="hu-HU" sz="2000" dirty="0" smtClean="0"/>
              <a:t>. → </a:t>
            </a:r>
            <a:r>
              <a:rPr lang="hu-HU" sz="2000" dirty="0"/>
              <a:t>„Mi van, ha ez nem probléma, hanem iránytű?”</a:t>
            </a:r>
          </a:p>
          <a:p>
            <a:endParaRPr lang="hu-HU" sz="2000" b="1" dirty="0" smtClean="0"/>
          </a:p>
          <a:p>
            <a:r>
              <a:rPr lang="hu-HU" sz="2000" b="1" dirty="0" smtClean="0"/>
              <a:t>Célra </a:t>
            </a:r>
            <a:r>
              <a:rPr lang="hu-HU" sz="2000" b="1" dirty="0"/>
              <a:t>tartás:</a:t>
            </a:r>
            <a:r>
              <a:rPr lang="hu-HU" sz="2000" dirty="0"/>
              <a:t> nem tér le az útról, ha mások kételkednek.</a:t>
            </a:r>
            <a:br>
              <a:rPr lang="hu-HU" sz="2000" dirty="0"/>
            </a:br>
            <a:r>
              <a:rPr lang="hu-HU" sz="2000" dirty="0"/>
              <a:t>→ „Nem kell mindenkinek hinnie benne – elég, ha én hiszek.”</a:t>
            </a:r>
          </a:p>
          <a:p>
            <a:endParaRPr lang="hu-HU" sz="2000" b="1" dirty="0" smtClean="0"/>
          </a:p>
          <a:p>
            <a:r>
              <a:rPr lang="hu-HU" sz="2000" b="1" dirty="0" smtClean="0"/>
              <a:t>Kockázatkezelés</a:t>
            </a:r>
            <a:r>
              <a:rPr lang="hu-HU" sz="2000" b="1" dirty="0"/>
              <a:t>:</a:t>
            </a:r>
            <a:r>
              <a:rPr lang="hu-HU" sz="2000" dirty="0"/>
              <a:t> nem fél a kockázattól, hanem tanulja kezelni.</a:t>
            </a:r>
            <a:br>
              <a:rPr lang="hu-HU" sz="2000" dirty="0"/>
            </a:br>
            <a:r>
              <a:rPr lang="hu-HU" sz="2000" dirty="0"/>
              <a:t>→ „A kockázat nem ellenség, hanem információ</a:t>
            </a:r>
            <a:r>
              <a:rPr lang="hu-HU" sz="2000" dirty="0" smtClean="0"/>
              <a:t>.”  </a:t>
            </a:r>
          </a:p>
          <a:p>
            <a:endParaRPr lang="hu-HU" sz="2000" dirty="0"/>
          </a:p>
          <a:p>
            <a:r>
              <a:rPr lang="hu-HU" sz="2000" dirty="0" smtClean="0"/>
              <a:t> </a:t>
            </a:r>
            <a:endParaRPr lang="hu-HU" sz="2000" dirty="0"/>
          </a:p>
          <a:p>
            <a:r>
              <a:rPr lang="hu-HU" sz="2000" dirty="0" smtClean="0"/>
              <a:t> </a:t>
            </a:r>
            <a:endParaRPr lang="hu-HU" sz="2000" dirty="0"/>
          </a:p>
          <a:p>
            <a:endParaRPr lang="hu-HU" sz="1600" b="1" dirty="0"/>
          </a:p>
        </p:txBody>
      </p:sp>
      <p:sp>
        <p:nvSpPr>
          <p:cNvPr id="7" name="Téglalap 6"/>
          <p:cNvSpPr/>
          <p:nvPr/>
        </p:nvSpPr>
        <p:spPr>
          <a:xfrm>
            <a:off x="1375954" y="5170296"/>
            <a:ext cx="10145485" cy="923330"/>
          </a:xfrm>
          <a:prstGeom prst="rect">
            <a:avLst/>
          </a:prstGeom>
        </p:spPr>
        <p:txBody>
          <a:bodyPr wrap="square">
            <a:spAutoFit/>
          </a:bodyPr>
          <a:lstStyle/>
          <a:p>
            <a:r>
              <a:rPr lang="hu-HU" dirty="0"/>
              <a:t>Mi az, ami most leginkább elvonja a </a:t>
            </a:r>
            <a:r>
              <a:rPr lang="hu-HU" dirty="0" smtClean="0"/>
              <a:t>fókuszt? </a:t>
            </a:r>
          </a:p>
          <a:p>
            <a:r>
              <a:rPr lang="hu-HU" dirty="0" smtClean="0"/>
              <a:t>Melyik célért </a:t>
            </a:r>
            <a:r>
              <a:rPr lang="hu-HU" dirty="0"/>
              <a:t>érdemes most tudatosan nemet </a:t>
            </a:r>
            <a:r>
              <a:rPr lang="hu-HU" dirty="0" smtClean="0"/>
              <a:t>mondani </a:t>
            </a:r>
            <a:r>
              <a:rPr lang="hu-HU" dirty="0"/>
              <a:t>más dolgokra</a:t>
            </a:r>
            <a:r>
              <a:rPr lang="hu-HU" dirty="0" smtClean="0"/>
              <a:t>?</a:t>
            </a:r>
          </a:p>
          <a:p>
            <a:r>
              <a:rPr lang="hu-HU" dirty="0" smtClean="0"/>
              <a:t>Milyen </a:t>
            </a:r>
            <a:r>
              <a:rPr lang="hu-HU" dirty="0"/>
              <a:t>szokás segítene, hogy </a:t>
            </a:r>
            <a:r>
              <a:rPr lang="hu-HU" dirty="0" err="1"/>
              <a:t>fókuszáltabb</a:t>
            </a:r>
            <a:r>
              <a:rPr lang="hu-HU" dirty="0"/>
              <a:t> </a:t>
            </a:r>
            <a:r>
              <a:rPr lang="hu-HU" dirty="0" smtClean="0"/>
              <a:t>legyek </a:t>
            </a:r>
            <a:r>
              <a:rPr lang="hu-HU" dirty="0"/>
              <a:t>nap mint nap?</a:t>
            </a:r>
          </a:p>
        </p:txBody>
      </p:sp>
    </p:spTree>
    <p:extLst>
      <p:ext uri="{BB962C8B-B14F-4D97-AF65-F5344CB8AC3E}">
        <p14:creationId xmlns:p14="http://schemas.microsoft.com/office/powerpoint/2010/main" val="1500868150"/>
      </p:ext>
    </p:extLst>
  </p:cSld>
  <p:clrMapOvr>
    <a:masterClrMapping/>
  </p:clrMapOvr>
  <p:timing>
    <p:tnLst>
      <p:par>
        <p:cTn id="1" dur="indefinite" restart="never" nodeType="tmRoot"/>
      </p:par>
    </p:tn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541417" y="466299"/>
            <a:ext cx="9579429" cy="584775"/>
          </a:xfrm>
          <a:prstGeom prst="rect">
            <a:avLst/>
          </a:prstGeom>
        </p:spPr>
        <p:txBody>
          <a:bodyPr wrap="square">
            <a:spAutoFit/>
          </a:bodyPr>
          <a:lstStyle/>
          <a:p>
            <a:r>
              <a:rPr lang="hu-HU" sz="3200" b="1" dirty="0"/>
              <a:t>A vállalkozói gondolkodásmód három pillére</a:t>
            </a:r>
          </a:p>
        </p:txBody>
      </p:sp>
      <p:sp>
        <p:nvSpPr>
          <p:cNvPr id="3" name="Téglalap 2"/>
          <p:cNvSpPr/>
          <p:nvPr/>
        </p:nvSpPr>
        <p:spPr>
          <a:xfrm>
            <a:off x="2410935" y="1476493"/>
            <a:ext cx="10940641" cy="4401205"/>
          </a:xfrm>
          <a:prstGeom prst="rect">
            <a:avLst/>
          </a:prstGeom>
        </p:spPr>
        <p:txBody>
          <a:bodyPr wrap="square">
            <a:spAutoFit/>
          </a:bodyPr>
          <a:lstStyle/>
          <a:p>
            <a:r>
              <a:rPr lang="hu-HU" sz="2000" b="1" dirty="0"/>
              <a:t>Attitűdök – az érzelmi és mentális </a:t>
            </a:r>
            <a:r>
              <a:rPr lang="hu-HU" sz="2000" b="1" dirty="0" smtClean="0"/>
              <a:t>hozzáállás</a:t>
            </a:r>
          </a:p>
          <a:p>
            <a:endParaRPr lang="hu-HU" sz="2000" b="1" dirty="0"/>
          </a:p>
          <a:p>
            <a:r>
              <a:rPr lang="hu-HU" sz="2000" dirty="0" smtClean="0"/>
              <a:t>A </a:t>
            </a:r>
            <a:r>
              <a:rPr lang="hu-HU" sz="2000" dirty="0"/>
              <a:t>vállalkozói attitűd nem „szerep”, hanem </a:t>
            </a:r>
            <a:r>
              <a:rPr lang="hu-HU" sz="2000" i="1" dirty="0"/>
              <a:t>belső működésmód</a:t>
            </a:r>
            <a:r>
              <a:rPr lang="hu-HU" sz="2000" dirty="0"/>
              <a:t>.</a:t>
            </a:r>
            <a:br>
              <a:rPr lang="hu-HU" sz="2000" dirty="0"/>
            </a:br>
            <a:r>
              <a:rPr lang="hu-HU" sz="2000" dirty="0"/>
              <a:t>Ezek az érzelmi izmaink, amelyek megtartanak a nehéz időszakokban</a:t>
            </a:r>
            <a:r>
              <a:rPr lang="hu-HU" sz="2000" dirty="0" smtClean="0"/>
              <a:t>.</a:t>
            </a:r>
          </a:p>
          <a:p>
            <a:endParaRPr lang="hu-HU" sz="2000" dirty="0"/>
          </a:p>
          <a:p>
            <a:endParaRPr lang="hu-HU" sz="2000" dirty="0" smtClean="0"/>
          </a:p>
          <a:p>
            <a:r>
              <a:rPr lang="pt-BR" sz="2000" dirty="0"/>
              <a:t>A hozzáállásom teremti a valóságomat</a:t>
            </a:r>
            <a:r>
              <a:rPr lang="pt-BR" sz="2000" dirty="0" smtClean="0"/>
              <a:t>.</a:t>
            </a:r>
            <a:r>
              <a:rPr lang="hu-HU" sz="2000" dirty="0" smtClean="0"/>
              <a:t> </a:t>
            </a:r>
          </a:p>
          <a:p>
            <a:endParaRPr lang="hu-HU" sz="2000" dirty="0"/>
          </a:p>
          <a:p>
            <a:endParaRPr lang="hu-HU" sz="2000" dirty="0" smtClean="0"/>
          </a:p>
          <a:p>
            <a:endParaRPr lang="hu-HU" sz="2000" dirty="0"/>
          </a:p>
          <a:p>
            <a:pPr lvl="0" defTabSz="914400" eaLnBrk="0" fontAlgn="base" hangingPunct="0">
              <a:spcBef>
                <a:spcPct val="0"/>
              </a:spcBef>
              <a:spcAft>
                <a:spcPct val="0"/>
              </a:spcAft>
            </a:pPr>
            <a:r>
              <a:rPr lang="hu-HU" altLang="hu-HU" sz="2000" dirty="0"/>
              <a:t>Melyik attitűd az, ami már erős </a:t>
            </a:r>
            <a:r>
              <a:rPr lang="hu-HU" altLang="hu-HU" sz="2000" dirty="0" smtClean="0"/>
              <a:t>bennem?</a:t>
            </a:r>
            <a:endParaRPr lang="hu-HU" altLang="hu-HU" sz="2000" dirty="0"/>
          </a:p>
          <a:p>
            <a:pPr lvl="0" defTabSz="914400" eaLnBrk="0" fontAlgn="base" hangingPunct="0">
              <a:spcBef>
                <a:spcPct val="0"/>
              </a:spcBef>
              <a:spcAft>
                <a:spcPct val="0"/>
              </a:spcAft>
            </a:pPr>
            <a:r>
              <a:rPr lang="hu-HU" altLang="hu-HU" sz="2000" dirty="0" smtClean="0"/>
              <a:t>Melyiket </a:t>
            </a:r>
            <a:r>
              <a:rPr lang="hu-HU" altLang="hu-HU" sz="2000" dirty="0"/>
              <a:t>lenne most érdemes </a:t>
            </a:r>
            <a:r>
              <a:rPr lang="hu-HU" altLang="hu-HU" sz="2000" dirty="0" smtClean="0"/>
              <a:t>fejlesztenem?</a:t>
            </a:r>
            <a:endParaRPr lang="hu-HU" altLang="hu-HU" sz="2000" dirty="0"/>
          </a:p>
          <a:p>
            <a:pPr lvl="0" defTabSz="914400" eaLnBrk="0" fontAlgn="base" hangingPunct="0">
              <a:spcBef>
                <a:spcPct val="0"/>
              </a:spcBef>
              <a:spcAft>
                <a:spcPct val="0"/>
              </a:spcAft>
            </a:pPr>
            <a:r>
              <a:rPr lang="hu-HU" altLang="hu-HU" sz="2000" dirty="0"/>
              <a:t>Hogyan </a:t>
            </a:r>
            <a:r>
              <a:rPr lang="hu-HU" altLang="hu-HU" sz="2000" dirty="0" smtClean="0"/>
              <a:t>tudom </a:t>
            </a:r>
            <a:r>
              <a:rPr lang="hu-HU" altLang="hu-HU" sz="2000" dirty="0"/>
              <a:t>ezeket tudatosan gyakorolni?</a:t>
            </a:r>
          </a:p>
          <a:p>
            <a:endParaRPr lang="hu-HU" sz="2000" dirty="0"/>
          </a:p>
        </p:txBody>
      </p:sp>
    </p:spTree>
    <p:extLst>
      <p:ext uri="{BB962C8B-B14F-4D97-AF65-F5344CB8AC3E}">
        <p14:creationId xmlns:p14="http://schemas.microsoft.com/office/powerpoint/2010/main" val="2435969917"/>
      </p:ext>
    </p:extLst>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áblázat 1"/>
          <p:cNvGraphicFramePr>
            <a:graphicFrameLocks noGrp="1"/>
          </p:cNvGraphicFramePr>
          <p:nvPr>
            <p:extLst>
              <p:ext uri="{D42A27DB-BD31-4B8C-83A1-F6EECF244321}">
                <p14:modId xmlns:p14="http://schemas.microsoft.com/office/powerpoint/2010/main" val="150783281"/>
              </p:ext>
            </p:extLst>
          </p:nvPr>
        </p:nvGraphicFramePr>
        <p:xfrm>
          <a:off x="1574119" y="936174"/>
          <a:ext cx="9886360" cy="4981299"/>
        </p:xfrm>
        <a:graphic>
          <a:graphicData uri="http://schemas.openxmlformats.org/drawingml/2006/table">
            <a:tbl>
              <a:tblPr/>
              <a:tblGrid>
                <a:gridCol w="4943180">
                  <a:extLst>
                    <a:ext uri="{9D8B030D-6E8A-4147-A177-3AD203B41FA5}">
                      <a16:colId xmlns:a16="http://schemas.microsoft.com/office/drawing/2014/main" val="1856546290"/>
                    </a:ext>
                  </a:extLst>
                </a:gridCol>
                <a:gridCol w="4943180">
                  <a:extLst>
                    <a:ext uri="{9D8B030D-6E8A-4147-A177-3AD203B41FA5}">
                      <a16:colId xmlns:a16="http://schemas.microsoft.com/office/drawing/2014/main" val="821823850"/>
                    </a:ext>
                  </a:extLst>
                </a:gridCol>
              </a:tblGrid>
              <a:tr h="442782">
                <a:tc>
                  <a:txBody>
                    <a:bodyPr/>
                    <a:lstStyle/>
                    <a:p>
                      <a:r>
                        <a:rPr lang="hu-HU" sz="1700" dirty="0"/>
                        <a:t>Attitűd</a:t>
                      </a:r>
                    </a:p>
                  </a:txBody>
                  <a:tcPr marL="86360" marR="86360" marT="43180" marB="43180" anchor="ctr">
                    <a:lnL>
                      <a:noFill/>
                    </a:lnL>
                    <a:lnR>
                      <a:noFill/>
                    </a:lnR>
                    <a:lnT>
                      <a:noFill/>
                    </a:lnT>
                    <a:lnB>
                      <a:noFill/>
                    </a:lnB>
                  </a:tcPr>
                </a:tc>
                <a:tc>
                  <a:txBody>
                    <a:bodyPr/>
                    <a:lstStyle/>
                    <a:p>
                      <a:r>
                        <a:rPr lang="hu-HU" sz="1700"/>
                        <a:t>Hogyan látszik a gyakorlatban</a:t>
                      </a:r>
                    </a:p>
                  </a:txBody>
                  <a:tcPr marL="86360" marR="86360" marT="43180" marB="43180" anchor="ctr">
                    <a:lnL>
                      <a:noFill/>
                    </a:lnL>
                    <a:lnR>
                      <a:noFill/>
                    </a:lnR>
                    <a:lnT>
                      <a:noFill/>
                    </a:lnT>
                    <a:lnB>
                      <a:noFill/>
                    </a:lnB>
                  </a:tcPr>
                </a:tc>
                <a:extLst>
                  <a:ext uri="{0D108BD9-81ED-4DB2-BD59-A6C34878D82A}">
                    <a16:rowId xmlns:a16="http://schemas.microsoft.com/office/drawing/2014/main" val="2054133057"/>
                  </a:ext>
                </a:extLst>
              </a:tr>
              <a:tr h="774869">
                <a:tc>
                  <a:txBody>
                    <a:bodyPr/>
                    <a:lstStyle/>
                    <a:p>
                      <a:r>
                        <a:rPr lang="hu-HU" sz="1700" b="1" dirty="0"/>
                        <a:t>Bátorság</a:t>
                      </a:r>
                      <a:endParaRPr lang="hu-HU" sz="1700" dirty="0"/>
                    </a:p>
                  </a:txBody>
                  <a:tcPr marL="86360" marR="86360" marT="43180" marB="43180" anchor="ctr">
                    <a:lnL>
                      <a:noFill/>
                    </a:lnL>
                    <a:lnR>
                      <a:noFill/>
                    </a:lnR>
                    <a:lnT>
                      <a:noFill/>
                    </a:lnT>
                    <a:lnB>
                      <a:noFill/>
                    </a:lnB>
                  </a:tcPr>
                </a:tc>
                <a:tc>
                  <a:txBody>
                    <a:bodyPr/>
                    <a:lstStyle/>
                    <a:p>
                      <a:r>
                        <a:rPr lang="hu-HU" sz="1700"/>
                        <a:t>Nem halogat, hanem lép, még ha fél is.</a:t>
                      </a:r>
                    </a:p>
                  </a:txBody>
                  <a:tcPr marL="86360" marR="86360" marT="43180" marB="43180" anchor="ctr">
                    <a:lnL>
                      <a:noFill/>
                    </a:lnL>
                    <a:lnR>
                      <a:noFill/>
                    </a:lnR>
                    <a:lnT>
                      <a:noFill/>
                    </a:lnT>
                    <a:lnB>
                      <a:noFill/>
                    </a:lnB>
                  </a:tcPr>
                </a:tc>
                <a:extLst>
                  <a:ext uri="{0D108BD9-81ED-4DB2-BD59-A6C34878D82A}">
                    <a16:rowId xmlns:a16="http://schemas.microsoft.com/office/drawing/2014/main" val="1587178352"/>
                  </a:ext>
                </a:extLst>
              </a:tr>
              <a:tr h="442782">
                <a:tc>
                  <a:txBody>
                    <a:bodyPr/>
                    <a:lstStyle/>
                    <a:p>
                      <a:r>
                        <a:rPr lang="hu-HU" sz="1700" b="1" dirty="0"/>
                        <a:t>Kitartás</a:t>
                      </a:r>
                      <a:endParaRPr lang="hu-HU" sz="1700" dirty="0"/>
                    </a:p>
                  </a:txBody>
                  <a:tcPr marL="86360" marR="86360" marT="43180" marB="43180" anchor="ctr">
                    <a:lnL>
                      <a:noFill/>
                    </a:lnL>
                    <a:lnR>
                      <a:noFill/>
                    </a:lnR>
                    <a:lnT>
                      <a:noFill/>
                    </a:lnT>
                    <a:lnB>
                      <a:noFill/>
                    </a:lnB>
                  </a:tcPr>
                </a:tc>
                <a:tc>
                  <a:txBody>
                    <a:bodyPr/>
                    <a:lstStyle/>
                    <a:p>
                      <a:r>
                        <a:rPr lang="pt-BR" sz="1700"/>
                        <a:t>Nem adja fel az első kudarc után.</a:t>
                      </a:r>
                    </a:p>
                  </a:txBody>
                  <a:tcPr marL="86360" marR="86360" marT="43180" marB="43180" anchor="ctr">
                    <a:lnL>
                      <a:noFill/>
                    </a:lnL>
                    <a:lnR>
                      <a:noFill/>
                    </a:lnR>
                    <a:lnT>
                      <a:noFill/>
                    </a:lnT>
                    <a:lnB>
                      <a:noFill/>
                    </a:lnB>
                  </a:tcPr>
                </a:tc>
                <a:extLst>
                  <a:ext uri="{0D108BD9-81ED-4DB2-BD59-A6C34878D82A}">
                    <a16:rowId xmlns:a16="http://schemas.microsoft.com/office/drawing/2014/main" val="1443947442"/>
                  </a:ext>
                </a:extLst>
              </a:tr>
              <a:tr h="442782">
                <a:tc>
                  <a:txBody>
                    <a:bodyPr/>
                    <a:lstStyle/>
                    <a:p>
                      <a:r>
                        <a:rPr lang="hu-HU" sz="1700" b="1"/>
                        <a:t>Alkalmazkodóképesség</a:t>
                      </a:r>
                      <a:endParaRPr lang="hu-HU" sz="1700"/>
                    </a:p>
                  </a:txBody>
                  <a:tcPr marL="86360" marR="86360" marT="43180" marB="43180" anchor="ctr">
                    <a:lnL>
                      <a:noFill/>
                    </a:lnL>
                    <a:lnR>
                      <a:noFill/>
                    </a:lnR>
                    <a:lnT>
                      <a:noFill/>
                    </a:lnT>
                    <a:lnB>
                      <a:noFill/>
                    </a:lnB>
                  </a:tcPr>
                </a:tc>
                <a:tc>
                  <a:txBody>
                    <a:bodyPr/>
                    <a:lstStyle/>
                    <a:p>
                      <a:r>
                        <a:rPr lang="hu-HU" sz="1700"/>
                        <a:t>Ha valami nem működik, új utat keres.</a:t>
                      </a:r>
                    </a:p>
                  </a:txBody>
                  <a:tcPr marL="86360" marR="86360" marT="43180" marB="43180" anchor="ctr">
                    <a:lnL>
                      <a:noFill/>
                    </a:lnL>
                    <a:lnR>
                      <a:noFill/>
                    </a:lnR>
                    <a:lnT>
                      <a:noFill/>
                    </a:lnT>
                    <a:lnB>
                      <a:noFill/>
                    </a:lnB>
                  </a:tcPr>
                </a:tc>
                <a:extLst>
                  <a:ext uri="{0D108BD9-81ED-4DB2-BD59-A6C34878D82A}">
                    <a16:rowId xmlns:a16="http://schemas.microsoft.com/office/drawing/2014/main" val="2633302274"/>
                  </a:ext>
                </a:extLst>
              </a:tr>
              <a:tr h="442782">
                <a:tc>
                  <a:txBody>
                    <a:bodyPr/>
                    <a:lstStyle/>
                    <a:p>
                      <a:r>
                        <a:rPr lang="hu-HU" sz="1700" b="1" dirty="0"/>
                        <a:t>Kíváncsiság</a:t>
                      </a:r>
                      <a:endParaRPr lang="hu-HU" sz="1700" dirty="0"/>
                    </a:p>
                  </a:txBody>
                  <a:tcPr marL="86360" marR="86360" marT="43180" marB="43180" anchor="ctr">
                    <a:lnL>
                      <a:noFill/>
                    </a:lnL>
                    <a:lnR>
                      <a:noFill/>
                    </a:lnR>
                    <a:lnT>
                      <a:noFill/>
                    </a:lnT>
                    <a:lnB>
                      <a:noFill/>
                    </a:lnB>
                  </a:tcPr>
                </a:tc>
                <a:tc>
                  <a:txBody>
                    <a:bodyPr/>
                    <a:lstStyle/>
                    <a:p>
                      <a:r>
                        <a:rPr lang="hu-HU" sz="1700" dirty="0"/>
                        <a:t>Kérdez, tanul, utánanéz.</a:t>
                      </a:r>
                    </a:p>
                  </a:txBody>
                  <a:tcPr marL="86360" marR="86360" marT="43180" marB="43180" anchor="ctr">
                    <a:lnL>
                      <a:noFill/>
                    </a:lnL>
                    <a:lnR>
                      <a:noFill/>
                    </a:lnR>
                    <a:lnT>
                      <a:noFill/>
                    </a:lnT>
                    <a:lnB>
                      <a:noFill/>
                    </a:lnB>
                  </a:tcPr>
                </a:tc>
                <a:extLst>
                  <a:ext uri="{0D108BD9-81ED-4DB2-BD59-A6C34878D82A}">
                    <a16:rowId xmlns:a16="http://schemas.microsoft.com/office/drawing/2014/main" val="932117677"/>
                  </a:ext>
                </a:extLst>
              </a:tr>
              <a:tr h="774869">
                <a:tc>
                  <a:txBody>
                    <a:bodyPr/>
                    <a:lstStyle/>
                    <a:p>
                      <a:r>
                        <a:rPr lang="hu-HU" sz="1700" b="1" dirty="0"/>
                        <a:t>Együttműködés</a:t>
                      </a:r>
                      <a:endParaRPr lang="hu-HU" sz="1700" dirty="0"/>
                    </a:p>
                  </a:txBody>
                  <a:tcPr marL="86360" marR="86360" marT="43180" marB="43180" anchor="ctr">
                    <a:lnL>
                      <a:noFill/>
                    </a:lnL>
                    <a:lnR>
                      <a:noFill/>
                    </a:lnR>
                    <a:lnT>
                      <a:noFill/>
                    </a:lnT>
                    <a:lnB>
                      <a:noFill/>
                    </a:lnB>
                  </a:tcPr>
                </a:tc>
                <a:tc>
                  <a:txBody>
                    <a:bodyPr/>
                    <a:lstStyle/>
                    <a:p>
                      <a:r>
                        <a:rPr lang="hu-HU" sz="1700" dirty="0"/>
                        <a:t>Tud segítséget kérni és </a:t>
                      </a:r>
                      <a:r>
                        <a:rPr lang="hu-HU" sz="1700" dirty="0" smtClean="0"/>
                        <a:t>elfogadni</a:t>
                      </a:r>
                      <a:r>
                        <a:rPr lang="hu-HU" sz="1700" dirty="0"/>
                        <a:t>.</a:t>
                      </a:r>
                    </a:p>
                  </a:txBody>
                  <a:tcPr marL="86360" marR="86360" marT="43180" marB="43180" anchor="ctr">
                    <a:lnL>
                      <a:noFill/>
                    </a:lnL>
                    <a:lnR>
                      <a:noFill/>
                    </a:lnR>
                    <a:lnT>
                      <a:noFill/>
                    </a:lnT>
                    <a:lnB>
                      <a:noFill/>
                    </a:lnB>
                  </a:tcPr>
                </a:tc>
                <a:extLst>
                  <a:ext uri="{0D108BD9-81ED-4DB2-BD59-A6C34878D82A}">
                    <a16:rowId xmlns:a16="http://schemas.microsoft.com/office/drawing/2014/main" val="4185276472"/>
                  </a:ext>
                </a:extLst>
              </a:tr>
              <a:tr h="774869">
                <a:tc>
                  <a:txBody>
                    <a:bodyPr/>
                    <a:lstStyle/>
                    <a:p>
                      <a:r>
                        <a:rPr lang="hu-HU" sz="1700" b="1"/>
                        <a:t>Jövőorientáltság</a:t>
                      </a:r>
                      <a:endParaRPr lang="hu-HU" sz="1700"/>
                    </a:p>
                  </a:txBody>
                  <a:tcPr marL="86360" marR="86360" marT="43180" marB="43180" anchor="ctr">
                    <a:lnL>
                      <a:noFill/>
                    </a:lnL>
                    <a:lnR>
                      <a:noFill/>
                    </a:lnR>
                    <a:lnT>
                      <a:noFill/>
                    </a:lnT>
                    <a:lnB>
                      <a:noFill/>
                    </a:lnB>
                  </a:tcPr>
                </a:tc>
                <a:tc>
                  <a:txBody>
                    <a:bodyPr/>
                    <a:lstStyle/>
                    <a:p>
                      <a:r>
                        <a:rPr lang="hu-HU" sz="1700"/>
                        <a:t>Nem csak a mai napot, hanem az irányt nézi.</a:t>
                      </a:r>
                    </a:p>
                  </a:txBody>
                  <a:tcPr marL="86360" marR="86360" marT="43180" marB="43180" anchor="ctr">
                    <a:lnL>
                      <a:noFill/>
                    </a:lnL>
                    <a:lnR>
                      <a:noFill/>
                    </a:lnR>
                    <a:lnT>
                      <a:noFill/>
                    </a:lnT>
                    <a:lnB>
                      <a:noFill/>
                    </a:lnB>
                  </a:tcPr>
                </a:tc>
                <a:extLst>
                  <a:ext uri="{0D108BD9-81ED-4DB2-BD59-A6C34878D82A}">
                    <a16:rowId xmlns:a16="http://schemas.microsoft.com/office/drawing/2014/main" val="4261410777"/>
                  </a:ext>
                </a:extLst>
              </a:tr>
              <a:tr h="442782">
                <a:tc>
                  <a:txBody>
                    <a:bodyPr/>
                    <a:lstStyle/>
                    <a:p>
                      <a:r>
                        <a:rPr lang="hu-HU" sz="1700" b="1"/>
                        <a:t>Önmegvalósítás</a:t>
                      </a:r>
                      <a:endParaRPr lang="hu-HU" sz="1700"/>
                    </a:p>
                  </a:txBody>
                  <a:tcPr marL="86360" marR="86360" marT="43180" marB="43180" anchor="ctr">
                    <a:lnL>
                      <a:noFill/>
                    </a:lnL>
                    <a:lnR>
                      <a:noFill/>
                    </a:lnR>
                    <a:lnT>
                      <a:noFill/>
                    </a:lnT>
                    <a:lnB>
                      <a:noFill/>
                    </a:lnB>
                  </a:tcPr>
                </a:tc>
                <a:tc>
                  <a:txBody>
                    <a:bodyPr/>
                    <a:lstStyle/>
                    <a:p>
                      <a:r>
                        <a:rPr lang="en-US" sz="1700"/>
                        <a:t>A vállalkozásban önmagát is építi.</a:t>
                      </a:r>
                    </a:p>
                  </a:txBody>
                  <a:tcPr marL="86360" marR="86360" marT="43180" marB="43180" anchor="ctr">
                    <a:lnL>
                      <a:noFill/>
                    </a:lnL>
                    <a:lnR>
                      <a:noFill/>
                    </a:lnR>
                    <a:lnT>
                      <a:noFill/>
                    </a:lnT>
                    <a:lnB>
                      <a:noFill/>
                    </a:lnB>
                  </a:tcPr>
                </a:tc>
                <a:extLst>
                  <a:ext uri="{0D108BD9-81ED-4DB2-BD59-A6C34878D82A}">
                    <a16:rowId xmlns:a16="http://schemas.microsoft.com/office/drawing/2014/main" val="1156623913"/>
                  </a:ext>
                </a:extLst>
              </a:tr>
              <a:tr h="442782">
                <a:tc>
                  <a:txBody>
                    <a:bodyPr/>
                    <a:lstStyle/>
                    <a:p>
                      <a:r>
                        <a:rPr lang="hu-HU" sz="1700" b="1" dirty="0"/>
                        <a:t>Tettrekészség</a:t>
                      </a:r>
                      <a:endParaRPr lang="hu-HU" sz="1700" dirty="0"/>
                    </a:p>
                  </a:txBody>
                  <a:tcPr marL="86360" marR="86360" marT="43180" marB="43180" anchor="ctr">
                    <a:lnL>
                      <a:noFill/>
                    </a:lnL>
                    <a:lnR>
                      <a:noFill/>
                    </a:lnR>
                    <a:lnT>
                      <a:noFill/>
                    </a:lnT>
                    <a:lnB>
                      <a:noFill/>
                    </a:lnB>
                  </a:tcPr>
                </a:tc>
                <a:tc>
                  <a:txBody>
                    <a:bodyPr/>
                    <a:lstStyle/>
                    <a:p>
                      <a:r>
                        <a:rPr lang="hu-HU" sz="1700" dirty="0"/>
                        <a:t>A gondolatból tettet csinál</a:t>
                      </a:r>
                      <a:r>
                        <a:rPr lang="hu-HU" sz="1700" dirty="0" smtClean="0"/>
                        <a:t>.</a:t>
                      </a:r>
                      <a:endParaRPr lang="hu-HU" sz="1700" dirty="0"/>
                    </a:p>
                  </a:txBody>
                  <a:tcPr marL="86360" marR="86360" marT="43180" marB="43180" anchor="ctr">
                    <a:lnL>
                      <a:noFill/>
                    </a:lnL>
                    <a:lnR>
                      <a:noFill/>
                    </a:lnR>
                    <a:lnT>
                      <a:noFill/>
                    </a:lnT>
                    <a:lnB>
                      <a:noFill/>
                    </a:lnB>
                  </a:tcPr>
                </a:tc>
                <a:extLst>
                  <a:ext uri="{0D108BD9-81ED-4DB2-BD59-A6C34878D82A}">
                    <a16:rowId xmlns:a16="http://schemas.microsoft.com/office/drawing/2014/main" val="388901724"/>
                  </a:ext>
                </a:extLst>
              </a:tr>
            </a:tbl>
          </a:graphicData>
        </a:graphic>
      </p:graphicFrame>
      <p:sp>
        <p:nvSpPr>
          <p:cNvPr id="3" name="Téglalap 2"/>
          <p:cNvSpPr/>
          <p:nvPr/>
        </p:nvSpPr>
        <p:spPr>
          <a:xfrm>
            <a:off x="3051364" y="248586"/>
            <a:ext cx="2271776" cy="461665"/>
          </a:xfrm>
          <a:prstGeom prst="rect">
            <a:avLst/>
          </a:prstGeom>
        </p:spPr>
        <p:txBody>
          <a:bodyPr wrap="none">
            <a:spAutoFit/>
          </a:bodyPr>
          <a:lstStyle/>
          <a:p>
            <a:r>
              <a:rPr lang="hu-HU" sz="2400" b="1" dirty="0"/>
              <a:t>Kulcsattitűdök</a:t>
            </a:r>
          </a:p>
        </p:txBody>
      </p:sp>
    </p:spTree>
    <p:extLst>
      <p:ext uri="{BB962C8B-B14F-4D97-AF65-F5344CB8AC3E}">
        <p14:creationId xmlns:p14="http://schemas.microsoft.com/office/powerpoint/2010/main" val="1620199209"/>
      </p:ext>
    </p:extLst>
  </p:cSld>
  <p:clrMapOvr>
    <a:masterClrMapping/>
  </p:clrMapOvr>
  <p:timing>
    <p:tnLst>
      <p:par>
        <p:cTn id="1" dur="indefinite" restart="never" nodeType="tmRoot"/>
      </p:par>
    </p:tnLst>
  </p:timing>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062446" y="661851"/>
            <a:ext cx="11277600" cy="7818935"/>
          </a:xfrm>
          <a:prstGeom prst="rect">
            <a:avLst/>
          </a:prstGeom>
        </p:spPr>
        <p:txBody>
          <a:bodyPr wrap="square">
            <a:spAutoFit/>
          </a:bodyPr>
          <a:lstStyle/>
          <a:p>
            <a:r>
              <a:rPr lang="hu-HU" sz="2400" b="1" dirty="0" smtClean="0">
                <a:ea typeface="Times New Roman" panose="02020603050405020304" pitchFamily="18" charset="0"/>
                <a:cs typeface="Times New Roman" panose="02020603050405020304" pitchFamily="18" charset="0"/>
              </a:rPr>
              <a:t>             </a:t>
            </a:r>
            <a:r>
              <a:rPr lang="hu-HU" sz="3200" b="1" dirty="0" smtClean="0">
                <a:ea typeface="Times New Roman" panose="02020603050405020304" pitchFamily="18" charset="0"/>
                <a:cs typeface="Times New Roman" panose="02020603050405020304" pitchFamily="18" charset="0"/>
              </a:rPr>
              <a:t>Miért fontos a vállalkozói attitűd, az önismeret?</a:t>
            </a:r>
            <a:br>
              <a:rPr lang="hu-HU" sz="3200" b="1" dirty="0" smtClean="0">
                <a:ea typeface="Times New Roman" panose="02020603050405020304" pitchFamily="18" charset="0"/>
                <a:cs typeface="Times New Roman" panose="02020603050405020304" pitchFamily="18" charset="0"/>
              </a:rPr>
            </a:br>
            <a:r>
              <a:rPr lang="hu-HU" sz="2400" b="1" dirty="0" smtClean="0">
                <a:ea typeface="Times New Roman" panose="02020603050405020304" pitchFamily="18" charset="0"/>
                <a:cs typeface="Times New Roman" panose="02020603050405020304" pitchFamily="18" charset="0"/>
              </a:rPr>
              <a:t/>
            </a:r>
            <a:br>
              <a:rPr lang="hu-HU" sz="2400" b="1" dirty="0" smtClean="0">
                <a:ea typeface="Times New Roman" panose="02020603050405020304" pitchFamily="18" charset="0"/>
                <a:cs typeface="Times New Roman" panose="02020603050405020304" pitchFamily="18" charset="0"/>
              </a:rPr>
            </a:br>
            <a:r>
              <a:rPr lang="hu-HU" sz="2400" b="1" dirty="0" smtClean="0"/>
              <a:t>Céllal </a:t>
            </a:r>
            <a:r>
              <a:rPr lang="hu-HU" sz="2400" b="1" dirty="0"/>
              <a:t>indultunk:</a:t>
            </a:r>
            <a:r>
              <a:rPr lang="hu-HU" sz="2400" dirty="0"/>
              <a:t> A vállalkozás tudatos döntés eredménye, ezért fontos tisztában lenni a motivációinkkal és a céljainkkal</a:t>
            </a:r>
            <a:r>
              <a:rPr lang="hu-HU" sz="2400" dirty="0" smtClean="0"/>
              <a:t>.</a:t>
            </a:r>
          </a:p>
          <a:p>
            <a:endParaRPr lang="hu-HU" sz="2400" dirty="0"/>
          </a:p>
          <a:p>
            <a:r>
              <a:rPr lang="hu-HU" sz="2400" b="1" dirty="0"/>
              <a:t>Saját képességek és határok ismerete:</a:t>
            </a:r>
            <a:r>
              <a:rPr lang="hu-HU" sz="2400" dirty="0"/>
              <a:t> Tudnunk kell, mire vagyunk képesek, milyen területeken kell fejlődnünk, és hol van szükség külső segítségre</a:t>
            </a:r>
            <a:r>
              <a:rPr lang="hu-HU" sz="2400" dirty="0" smtClean="0"/>
              <a:t>.</a:t>
            </a:r>
          </a:p>
          <a:p>
            <a:endParaRPr lang="hu-HU" sz="2400" dirty="0"/>
          </a:p>
          <a:p>
            <a:r>
              <a:rPr lang="hu-HU" sz="2400" b="1" dirty="0"/>
              <a:t>Változás a munkavállalói létből:</a:t>
            </a:r>
            <a:r>
              <a:rPr lang="hu-HU" sz="2400" dirty="0"/>
              <a:t> Nem egyszerű a biztonságos, szabályozott munkavégzésből a felelősséggel és kockázattal járó vállalkozói létbe lépni</a:t>
            </a:r>
            <a:r>
              <a:rPr lang="hu-HU" sz="2400" dirty="0" smtClean="0"/>
              <a:t>.</a:t>
            </a:r>
          </a:p>
          <a:p>
            <a:endParaRPr lang="hu-HU" sz="2400" dirty="0"/>
          </a:p>
          <a:p>
            <a:r>
              <a:rPr lang="hu-HU" sz="2400" b="1" dirty="0"/>
              <a:t>Rugalmasság és alkalmazkodóképesség:</a:t>
            </a:r>
            <a:r>
              <a:rPr lang="hu-HU" sz="2400" dirty="0"/>
              <a:t> A vállalkozói élet kiszámíthatatlan, ezért fontos az új helyzetekhez való gyors alkalmazkodás és a problémamegoldó képesség.</a:t>
            </a:r>
          </a:p>
          <a:p>
            <a:endParaRPr lang="hu-HU" sz="2400" dirty="0" smtClean="0"/>
          </a:p>
          <a:p>
            <a:endParaRPr lang="hu-HU" sz="2400" dirty="0"/>
          </a:p>
          <a:p>
            <a:pPr>
              <a:lnSpc>
                <a:spcPct val="107000"/>
              </a:lnSpc>
              <a:spcAft>
                <a:spcPts val="800"/>
              </a:spcAft>
            </a:pPr>
            <a:endParaRPr lang="hu-HU" sz="2400" b="1" dirty="0" smtClean="0">
              <a:ea typeface="Times New Roman" panose="02020603050405020304" pitchFamily="18" charset="0"/>
              <a:cs typeface="Times New Roman" panose="02020603050405020304" pitchFamily="18" charset="0"/>
            </a:endParaRPr>
          </a:p>
          <a:p>
            <a:pPr>
              <a:lnSpc>
                <a:spcPct val="107000"/>
              </a:lnSpc>
              <a:spcAft>
                <a:spcPts val="800"/>
              </a:spcAft>
            </a:pPr>
            <a:endParaRPr lang="hu-HU" sz="2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hu-H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932670854"/>
      </p:ext>
    </p:extLst>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62743" y="618308"/>
            <a:ext cx="10737668" cy="6710940"/>
          </a:xfrm>
          <a:prstGeom prst="rect">
            <a:avLst/>
          </a:prstGeom>
        </p:spPr>
        <p:txBody>
          <a:bodyPr wrap="square">
            <a:spAutoFit/>
          </a:bodyPr>
          <a:lstStyle/>
          <a:p>
            <a:r>
              <a:rPr lang="hu-HU" sz="2400" b="1" dirty="0" smtClean="0">
                <a:ea typeface="Times New Roman" panose="02020603050405020304" pitchFamily="18" charset="0"/>
                <a:cs typeface="Times New Roman" panose="02020603050405020304" pitchFamily="18" charset="0"/>
              </a:rPr>
              <a:t/>
            </a:r>
            <a:br>
              <a:rPr lang="hu-HU" sz="2400" b="1" dirty="0" smtClean="0">
                <a:ea typeface="Times New Roman" panose="02020603050405020304" pitchFamily="18" charset="0"/>
                <a:cs typeface="Times New Roman" panose="02020603050405020304" pitchFamily="18" charset="0"/>
              </a:rPr>
            </a:br>
            <a:r>
              <a:rPr lang="hu-HU" sz="3200" b="1" dirty="0"/>
              <a:t>Miért fontos a vállalkozói attitűd és az önismeret?</a:t>
            </a:r>
          </a:p>
          <a:p>
            <a:endParaRPr lang="hu-HU" sz="2400" dirty="0"/>
          </a:p>
          <a:p>
            <a:r>
              <a:rPr lang="hu-HU" sz="2400" b="1" dirty="0"/>
              <a:t>Kitartás és önmotiváció:</a:t>
            </a:r>
            <a:r>
              <a:rPr lang="hu-HU" sz="2400" dirty="0"/>
              <a:t> Nincs mindig külső kontroll vagy főnök, aki irányít, ezért saját magunknak kell tartani a lendületet</a:t>
            </a:r>
            <a:r>
              <a:rPr lang="hu-HU" sz="2400" dirty="0" smtClean="0"/>
              <a:t>.</a:t>
            </a:r>
          </a:p>
          <a:p>
            <a:endParaRPr lang="hu-HU" sz="2400" dirty="0"/>
          </a:p>
          <a:p>
            <a:r>
              <a:rPr lang="hu-HU" sz="2400" b="1" dirty="0"/>
              <a:t>Kockázatvállalás és felelősségvállalás:</a:t>
            </a:r>
            <a:r>
              <a:rPr lang="hu-HU" sz="2400" dirty="0"/>
              <a:t> Tudni kell mérlegelni a kockázatokat, és vállalni a döntéseink következményeit</a:t>
            </a:r>
            <a:r>
              <a:rPr lang="hu-HU" sz="2400" dirty="0" smtClean="0"/>
              <a:t>.</a:t>
            </a:r>
          </a:p>
          <a:p>
            <a:endParaRPr lang="hu-HU" sz="2400" dirty="0"/>
          </a:p>
          <a:p>
            <a:r>
              <a:rPr lang="hu-HU" sz="2400" b="1" dirty="0"/>
              <a:t>Kommunikáció és kapcsolatok:</a:t>
            </a:r>
            <a:r>
              <a:rPr lang="hu-HU" sz="2400" dirty="0"/>
              <a:t> A vállalkozás sikeréhez elengedhetetlen a jó kapcsolati háló, tárgyalási és vezetői készségek</a:t>
            </a:r>
            <a:r>
              <a:rPr lang="hu-HU" sz="2400" dirty="0" smtClean="0"/>
              <a:t>.</a:t>
            </a:r>
          </a:p>
          <a:p>
            <a:endParaRPr lang="hu-HU" sz="2400" dirty="0"/>
          </a:p>
          <a:p>
            <a:r>
              <a:rPr lang="hu-HU" sz="2400" b="1" dirty="0"/>
              <a:t>Önreflexió:</a:t>
            </a:r>
            <a:r>
              <a:rPr lang="hu-HU" sz="2400" dirty="0"/>
              <a:t> Fontos időnként visszatekinteni, értékelni, hogy jó irányba haladunk-e, és merünk-e változtatni, ha szükséges.</a:t>
            </a:r>
          </a:p>
          <a:p>
            <a:pPr>
              <a:lnSpc>
                <a:spcPct val="107000"/>
              </a:lnSpc>
              <a:spcAft>
                <a:spcPts val="800"/>
              </a:spcAft>
            </a:pPr>
            <a:endParaRPr lang="hu-HU" sz="2400" b="1" dirty="0" smtClean="0">
              <a:ea typeface="Times New Roman" panose="02020603050405020304" pitchFamily="18" charset="0"/>
              <a:cs typeface="Times New Roman" panose="02020603050405020304" pitchFamily="18" charset="0"/>
            </a:endParaRPr>
          </a:p>
          <a:p>
            <a:pPr>
              <a:lnSpc>
                <a:spcPct val="107000"/>
              </a:lnSpc>
              <a:spcAft>
                <a:spcPts val="800"/>
              </a:spcAft>
            </a:pPr>
            <a:endParaRPr lang="hu-HU" sz="2400" b="1"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endParaRPr lang="hu-H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277202924"/>
      </p:ext>
    </p:extLst>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Kép 1"/>
          <p:cNvPicPr>
            <a:picLocks noChangeAspect="1"/>
          </p:cNvPicPr>
          <p:nvPr/>
        </p:nvPicPr>
        <p:blipFill>
          <a:blip r:embed="rId2"/>
          <a:stretch>
            <a:fillRect/>
          </a:stretch>
        </p:blipFill>
        <p:spPr>
          <a:xfrm>
            <a:off x="1103401" y="160465"/>
            <a:ext cx="10000027" cy="6198229"/>
          </a:xfrm>
          <a:prstGeom prst="rect">
            <a:avLst/>
          </a:prstGeom>
        </p:spPr>
      </p:pic>
      <p:sp>
        <p:nvSpPr>
          <p:cNvPr id="3" name="Szövegdoboz 2"/>
          <p:cNvSpPr txBox="1"/>
          <p:nvPr/>
        </p:nvSpPr>
        <p:spPr>
          <a:xfrm>
            <a:off x="6574971" y="6426926"/>
            <a:ext cx="2412275" cy="276999"/>
          </a:xfrm>
          <a:prstGeom prst="rect">
            <a:avLst/>
          </a:prstGeom>
          <a:noFill/>
        </p:spPr>
        <p:txBody>
          <a:bodyPr wrap="square" rtlCol="0">
            <a:spAutoFit/>
          </a:bodyPr>
          <a:lstStyle/>
          <a:p>
            <a:r>
              <a:rPr lang="hu-HU" sz="1200" dirty="0" smtClean="0"/>
              <a:t>Pongor-Juhász Attila</a:t>
            </a:r>
            <a:endParaRPr lang="hu-HU" sz="1200" dirty="0"/>
          </a:p>
        </p:txBody>
      </p:sp>
    </p:spTree>
    <p:extLst>
      <p:ext uri="{BB962C8B-B14F-4D97-AF65-F5344CB8AC3E}">
        <p14:creationId xmlns:p14="http://schemas.microsoft.com/office/powerpoint/2010/main" val="2869131664"/>
      </p:ext>
    </p:extLst>
  </p:cSld>
  <p:clrMapOvr>
    <a:masterClrMapping/>
  </p:clrMapOvr>
  <p:timing>
    <p:tnLst>
      <p:par>
        <p:cTn id="1" dur="indefinite" restart="never" nodeType="tmRoot"/>
      </p:par>
    </p:tnLst>
  </p:timing>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914400" y="1402080"/>
            <a:ext cx="11277600" cy="4066947"/>
          </a:xfrm>
          <a:prstGeom prst="rect">
            <a:avLst/>
          </a:prstGeom>
        </p:spPr>
        <p:txBody>
          <a:bodyPr wrap="square">
            <a:spAutoFit/>
          </a:bodyPr>
          <a:lstStyle/>
          <a:p>
            <a:pPr>
              <a:lnSpc>
                <a:spcPct val="107000"/>
              </a:lnSpc>
              <a:spcAft>
                <a:spcPts val="800"/>
              </a:spcAft>
            </a:pPr>
            <a:r>
              <a:rPr lang="hu-HU" sz="2400" b="1" dirty="0">
                <a:ea typeface="Times New Roman" panose="02020603050405020304" pitchFamily="18" charset="0"/>
                <a:cs typeface="Times New Roman" panose="02020603050405020304" pitchFamily="18" charset="0"/>
              </a:rPr>
              <a:t>Vállalkozási forma választása — több mint jogi döntés</a:t>
            </a:r>
            <a:endParaRPr lang="hu-HU" sz="2400" dirty="0">
              <a:ea typeface="Calibri" panose="020F0502020204030204" pitchFamily="34" charset="0"/>
              <a:cs typeface="Times New Roman" panose="02020603050405020304" pitchFamily="18" charset="0"/>
            </a:endParaRPr>
          </a:p>
          <a:p>
            <a:pPr>
              <a:lnSpc>
                <a:spcPct val="107000"/>
              </a:lnSpc>
              <a:spcAft>
                <a:spcPts val="800"/>
              </a:spcAft>
            </a:pPr>
            <a:r>
              <a:rPr lang="hu-HU" sz="2000" dirty="0">
                <a:ea typeface="Times New Roman" panose="02020603050405020304" pitchFamily="18" charset="0"/>
                <a:cs typeface="Times New Roman" panose="02020603050405020304" pitchFamily="18" charset="0"/>
              </a:rPr>
              <a:t>A vállalkozási forma kiválasztása nemcsak jogi és adózási kérdés: meghatározza a napi működés kereteit, a felelősséget, a pénzügyi működést és azt is, </a:t>
            </a:r>
            <a:r>
              <a:rPr lang="hu-HU" sz="2000" dirty="0" smtClean="0">
                <a:ea typeface="Times New Roman" panose="02020603050405020304" pitchFamily="18" charset="0"/>
                <a:cs typeface="Times New Roman" panose="02020603050405020304" pitchFamily="18" charset="0"/>
              </a:rPr>
              <a:t>hogyan kell szervezni </a:t>
            </a:r>
            <a:r>
              <a:rPr lang="hu-HU" sz="2000" dirty="0">
                <a:ea typeface="Times New Roman" panose="02020603050405020304" pitchFamily="18" charset="0"/>
                <a:cs typeface="Times New Roman" panose="02020603050405020304" pitchFamily="18" charset="0"/>
              </a:rPr>
              <a:t>a </a:t>
            </a:r>
            <a:r>
              <a:rPr lang="hu-HU" sz="2000" dirty="0" smtClean="0">
                <a:ea typeface="Times New Roman" panose="02020603050405020304" pitchFamily="18" charset="0"/>
                <a:cs typeface="Times New Roman" panose="02020603050405020304" pitchFamily="18" charset="0"/>
              </a:rPr>
              <a:t>csapatot </a:t>
            </a:r>
            <a:r>
              <a:rPr lang="hu-HU" sz="2000" dirty="0">
                <a:ea typeface="Times New Roman" panose="02020603050405020304" pitchFamily="18" charset="0"/>
                <a:cs typeface="Times New Roman" panose="02020603050405020304" pitchFamily="18" charset="0"/>
              </a:rPr>
              <a:t>és a </a:t>
            </a:r>
            <a:r>
              <a:rPr lang="hu-HU" sz="2000" dirty="0" smtClean="0">
                <a:ea typeface="Times New Roman" panose="02020603050405020304" pitchFamily="18" charset="0"/>
                <a:cs typeface="Times New Roman" panose="02020603050405020304" pitchFamily="18" charset="0"/>
              </a:rPr>
              <a:t>kommunikációt</a:t>
            </a:r>
            <a:r>
              <a:rPr lang="hu-HU" sz="2000" dirty="0">
                <a:ea typeface="Times New Roman" panose="02020603050405020304" pitchFamily="18" charset="0"/>
                <a:cs typeface="Times New Roman" panose="02020603050405020304" pitchFamily="18" charset="0"/>
              </a:rPr>
              <a:t>. </a:t>
            </a:r>
            <a:endParaRPr lang="hu-HU" sz="2000" dirty="0" smtClean="0">
              <a:ea typeface="Times New Roman" panose="02020603050405020304" pitchFamily="18" charset="0"/>
              <a:cs typeface="Times New Roman" panose="02020603050405020304" pitchFamily="18" charset="0"/>
            </a:endParaRPr>
          </a:p>
          <a:p>
            <a:pPr>
              <a:lnSpc>
                <a:spcPct val="107000"/>
              </a:lnSpc>
              <a:spcAft>
                <a:spcPts val="800"/>
              </a:spcAft>
            </a:pPr>
            <a:r>
              <a:rPr lang="hu-HU" sz="2000" dirty="0" smtClean="0">
                <a:ea typeface="Times New Roman" panose="02020603050405020304" pitchFamily="18" charset="0"/>
                <a:cs typeface="Times New Roman" panose="02020603050405020304" pitchFamily="18" charset="0"/>
              </a:rPr>
              <a:t>A </a:t>
            </a:r>
            <a:r>
              <a:rPr lang="hu-HU" sz="2000" dirty="0">
                <a:ea typeface="Times New Roman" panose="02020603050405020304" pitchFamily="18" charset="0"/>
                <a:cs typeface="Times New Roman" panose="02020603050405020304" pitchFamily="18" charset="0"/>
              </a:rPr>
              <a:t>döntést </a:t>
            </a:r>
            <a:r>
              <a:rPr lang="hu-HU" sz="2000" dirty="0" smtClean="0">
                <a:ea typeface="Times New Roman" panose="02020603050405020304" pitchFamily="18" charset="0"/>
                <a:cs typeface="Times New Roman" panose="02020603050405020304" pitchFamily="18" charset="0"/>
              </a:rPr>
              <a:t>befolyásolják:</a:t>
            </a:r>
          </a:p>
          <a:p>
            <a:pPr marL="342900" indent="-342900">
              <a:lnSpc>
                <a:spcPct val="107000"/>
              </a:lnSpc>
              <a:spcAft>
                <a:spcPts val="800"/>
              </a:spcAft>
              <a:buFontTx/>
              <a:buChar char="-"/>
            </a:pPr>
            <a:r>
              <a:rPr lang="hu-HU" sz="2000" dirty="0" smtClean="0">
                <a:ea typeface="Times New Roman" panose="02020603050405020304" pitchFamily="18" charset="0"/>
                <a:cs typeface="Times New Roman" panose="02020603050405020304" pitchFamily="18" charset="0"/>
              </a:rPr>
              <a:t>a </a:t>
            </a:r>
            <a:r>
              <a:rPr lang="hu-HU" sz="2000" dirty="0">
                <a:ea typeface="Times New Roman" panose="02020603050405020304" pitchFamily="18" charset="0"/>
                <a:cs typeface="Times New Roman" panose="02020603050405020304" pitchFamily="18" charset="0"/>
              </a:rPr>
              <a:t>tevékenység jellege, </a:t>
            </a:r>
            <a:endParaRPr lang="hu-HU" sz="2000" dirty="0" smtClean="0">
              <a:ea typeface="Times New Roman" panose="02020603050405020304" pitchFamily="18" charset="0"/>
              <a:cs typeface="Times New Roman" panose="02020603050405020304" pitchFamily="18" charset="0"/>
            </a:endParaRPr>
          </a:p>
          <a:p>
            <a:pPr marL="342900" indent="-342900">
              <a:lnSpc>
                <a:spcPct val="107000"/>
              </a:lnSpc>
              <a:spcAft>
                <a:spcPts val="800"/>
              </a:spcAft>
              <a:buFontTx/>
              <a:buChar char="-"/>
            </a:pPr>
            <a:r>
              <a:rPr lang="hu-HU" sz="2000" dirty="0" smtClean="0">
                <a:ea typeface="Times New Roman" panose="02020603050405020304" pitchFamily="18" charset="0"/>
                <a:cs typeface="Times New Roman" panose="02020603050405020304" pitchFamily="18" charset="0"/>
              </a:rPr>
              <a:t>a </a:t>
            </a:r>
            <a:r>
              <a:rPr lang="hu-HU" sz="2000" dirty="0">
                <a:ea typeface="Times New Roman" panose="02020603050405020304" pitchFamily="18" charset="0"/>
                <a:cs typeface="Times New Roman" panose="02020603050405020304" pitchFamily="18" charset="0"/>
              </a:rPr>
              <a:t>várható bevétel, </a:t>
            </a:r>
            <a:endParaRPr lang="hu-HU" sz="2000" dirty="0" smtClean="0">
              <a:ea typeface="Times New Roman" panose="02020603050405020304" pitchFamily="18" charset="0"/>
              <a:cs typeface="Times New Roman" panose="02020603050405020304" pitchFamily="18" charset="0"/>
            </a:endParaRPr>
          </a:p>
          <a:p>
            <a:pPr marL="342900" indent="-342900">
              <a:lnSpc>
                <a:spcPct val="107000"/>
              </a:lnSpc>
              <a:spcAft>
                <a:spcPts val="800"/>
              </a:spcAft>
              <a:buFontTx/>
              <a:buChar char="-"/>
            </a:pPr>
            <a:r>
              <a:rPr lang="hu-HU" sz="2000" dirty="0" smtClean="0">
                <a:ea typeface="Times New Roman" panose="02020603050405020304" pitchFamily="18" charset="0"/>
                <a:cs typeface="Times New Roman" panose="02020603050405020304" pitchFamily="18" charset="0"/>
              </a:rPr>
              <a:t>a </a:t>
            </a:r>
            <a:r>
              <a:rPr lang="hu-HU" sz="2000" dirty="0">
                <a:ea typeface="Times New Roman" panose="02020603050405020304" pitchFamily="18" charset="0"/>
                <a:cs typeface="Times New Roman" panose="02020603050405020304" pitchFamily="18" charset="0"/>
              </a:rPr>
              <a:t>növekedési </a:t>
            </a:r>
            <a:r>
              <a:rPr lang="hu-HU" sz="2000" dirty="0" smtClean="0">
                <a:ea typeface="Times New Roman" panose="02020603050405020304" pitchFamily="18" charset="0"/>
                <a:cs typeface="Times New Roman" panose="02020603050405020304" pitchFamily="18" charset="0"/>
              </a:rPr>
              <a:t>célok</a:t>
            </a:r>
            <a:r>
              <a:rPr lang="hu-HU" sz="2000" dirty="0">
                <a:ea typeface="Times New Roman" panose="02020603050405020304" pitchFamily="18" charset="0"/>
                <a:cs typeface="Times New Roman" panose="02020603050405020304" pitchFamily="18" charset="0"/>
              </a:rPr>
              <a:t>é</a:t>
            </a:r>
            <a:r>
              <a:rPr lang="hu-HU" sz="2000" dirty="0" smtClean="0">
                <a:ea typeface="Times New Roman" panose="02020603050405020304" pitchFamily="18" charset="0"/>
                <a:cs typeface="Times New Roman" panose="02020603050405020304" pitchFamily="18" charset="0"/>
              </a:rPr>
              <a:t> s </a:t>
            </a:r>
          </a:p>
          <a:p>
            <a:pPr marL="342900" indent="-342900">
              <a:lnSpc>
                <a:spcPct val="107000"/>
              </a:lnSpc>
              <a:spcAft>
                <a:spcPts val="800"/>
              </a:spcAft>
              <a:buFontTx/>
              <a:buChar char="-"/>
            </a:pPr>
            <a:r>
              <a:rPr lang="hu-HU" sz="2000" dirty="0" smtClean="0">
                <a:ea typeface="Times New Roman" panose="02020603050405020304" pitchFamily="18" charset="0"/>
                <a:cs typeface="Times New Roman" panose="02020603050405020304" pitchFamily="18" charset="0"/>
              </a:rPr>
              <a:t>a </a:t>
            </a:r>
            <a:r>
              <a:rPr lang="hu-HU" sz="2000" dirty="0">
                <a:ea typeface="Times New Roman" panose="02020603050405020304" pitchFamily="18" charset="0"/>
                <a:cs typeface="Times New Roman" panose="02020603050405020304" pitchFamily="18" charset="0"/>
              </a:rPr>
              <a:t>kockázatvállalási hajlandóság — de legalább ilyen fontosak a vállalkozó személyes készségei és attitűdjei is</a:t>
            </a:r>
            <a:r>
              <a:rPr lang="hu-HU" sz="2000" dirty="0">
                <a:latin typeface="Times New Roman" panose="02020603050405020304" pitchFamily="18" charset="0"/>
                <a:ea typeface="Times New Roman" panose="02020603050405020304" pitchFamily="18" charset="0"/>
                <a:cs typeface="Times New Roman" panose="02020603050405020304" pitchFamily="18" charset="0"/>
              </a:rPr>
              <a:t>.</a:t>
            </a:r>
            <a:endParaRPr lang="hu-HU" sz="20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4192360371"/>
      </p:ext>
    </p:extLst>
  </p:cSld>
  <p:clrMapOvr>
    <a:masterClrMapping/>
  </p:clrMapOvr>
  <p:timing>
    <p:tnLst>
      <p:par>
        <p:cTn id="1" dur="indefinite" restart="never" nodeType="tmRoot"/>
      </p:par>
    </p:tnLst>
  </p:timing>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églalap 2"/>
          <p:cNvSpPr/>
          <p:nvPr/>
        </p:nvSpPr>
        <p:spPr>
          <a:xfrm>
            <a:off x="624840" y="1305342"/>
            <a:ext cx="11193780" cy="3139321"/>
          </a:xfrm>
          <a:prstGeom prst="rect">
            <a:avLst/>
          </a:prstGeom>
        </p:spPr>
        <p:txBody>
          <a:bodyPr wrap="square">
            <a:spAutoFit/>
          </a:bodyPr>
          <a:lstStyle/>
          <a:p>
            <a:r>
              <a:rPr lang="hu-HU" b="1" dirty="0"/>
              <a:t>Kommunikáció és arculat</a:t>
            </a:r>
            <a:r>
              <a:rPr lang="hu-HU" dirty="0"/>
              <a:t/>
            </a:r>
            <a:br>
              <a:rPr lang="hu-HU" dirty="0"/>
            </a:br>
            <a:r>
              <a:rPr lang="hu-HU" dirty="0"/>
              <a:t>A forma megválasztása után fontos a jól működő kommunikáció: partnerekkel, ügyfelekkel és a cégen belül. A reklámok, megjelenések és az arculat alakítják az első benyomást — de a gyors, udvarias reagálás a megkeresésekre az, ami hosszú távon ügyfelet épít. Az elégedett ügyfél a legerősebb cégér</a:t>
            </a:r>
            <a:r>
              <a:rPr lang="hu-HU" dirty="0" smtClean="0"/>
              <a:t>.</a:t>
            </a:r>
          </a:p>
          <a:p>
            <a:endParaRPr lang="hu-HU" b="1" dirty="0"/>
          </a:p>
          <a:p>
            <a:endParaRPr lang="hu-HU" b="1" dirty="0" smtClean="0"/>
          </a:p>
          <a:p>
            <a:r>
              <a:rPr lang="hu-HU" b="1" dirty="0" smtClean="0"/>
              <a:t>Személyes </a:t>
            </a:r>
            <a:r>
              <a:rPr lang="hu-HU" b="1" dirty="0"/>
              <a:t>fejlődés és vezetői rugalmasság</a:t>
            </a:r>
            <a:r>
              <a:rPr lang="hu-HU" dirty="0"/>
              <a:t/>
            </a:r>
            <a:br>
              <a:rPr lang="hu-HU" dirty="0"/>
            </a:br>
            <a:r>
              <a:rPr lang="hu-HU" dirty="0"/>
              <a:t>A vállalkozás üzemeltetése folyamatos kihívás: stresszhelyzetek, nehéz döntések és változások. A vezető személyes rugalmassága, önismerete és nyitottsága alapvető — ezek formálják a vállalkozói attitűdöt és befolyásolják, hogyan hozol stratégiai döntéseket és hogyan építed a </a:t>
            </a:r>
            <a:r>
              <a:rPr lang="hu-HU"/>
              <a:t>csapatot</a:t>
            </a:r>
            <a:r>
              <a:rPr lang="hu-HU" smtClean="0"/>
              <a:t>.</a:t>
            </a:r>
            <a:endParaRPr lang="hu-HU" dirty="0"/>
          </a:p>
        </p:txBody>
      </p:sp>
    </p:spTree>
    <p:extLst>
      <p:ext uri="{BB962C8B-B14F-4D97-AF65-F5344CB8AC3E}">
        <p14:creationId xmlns:p14="http://schemas.microsoft.com/office/powerpoint/2010/main" val="1931031057"/>
      </p:ext>
    </p:extLst>
  </p:cSld>
  <p:clrMapOvr>
    <a:masterClrMapping/>
  </p:clrMapOvr>
  <p:timing>
    <p:tnLst>
      <p:par>
        <p:cTn id="1" dur="indefinite" restart="never" nodeType="tmRoot"/>
      </p:par>
    </p:tnLst>
  </p:timing>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771105" y="700683"/>
            <a:ext cx="9189720" cy="6432530"/>
          </a:xfrm>
          <a:prstGeom prst="rect">
            <a:avLst/>
          </a:prstGeom>
        </p:spPr>
        <p:txBody>
          <a:bodyPr wrap="square">
            <a:spAutoFit/>
          </a:bodyPr>
          <a:lstStyle/>
          <a:p>
            <a:endParaRPr lang="hu-HU" dirty="0"/>
          </a:p>
          <a:p>
            <a:r>
              <a:rPr lang="hu-HU" sz="2800" b="1" dirty="0" smtClean="0"/>
              <a:t>A könyvelő: partner, nem ellenség</a:t>
            </a:r>
            <a:endParaRPr lang="hu-HU" sz="2800" dirty="0" smtClean="0"/>
          </a:p>
          <a:p>
            <a:endParaRPr lang="hu-HU" dirty="0"/>
          </a:p>
          <a:p>
            <a:r>
              <a:rPr lang="hu-HU" sz="2400" dirty="0" smtClean="0"/>
              <a:t>A jó könyvelő kulcsszereplő — nem csak a „papírok” miatt, hanem stratégiai partnerként, aki segít átláthatóvá tenni a pénzügyi helyzetet, betartani határidőket és adózási biztonságot teremteni. </a:t>
            </a:r>
          </a:p>
          <a:p>
            <a:endParaRPr lang="hu-HU" sz="2400" dirty="0"/>
          </a:p>
          <a:p>
            <a:r>
              <a:rPr lang="hu-HU" sz="2400" dirty="0" smtClean="0"/>
              <a:t>Tanuljunk meg vele kommunikálni: merjünk kérdezni.</a:t>
            </a:r>
          </a:p>
          <a:p>
            <a:endParaRPr lang="hu-HU" sz="2400" dirty="0"/>
          </a:p>
          <a:p>
            <a:r>
              <a:rPr lang="hu-HU" sz="2400" dirty="0" smtClean="0"/>
              <a:t>Fontos, hogy már az első lépéstől velünk legyen egy könyvelő, aki segít egészen a kezdetektől!</a:t>
            </a:r>
          </a:p>
          <a:p>
            <a:endParaRPr lang="hu-HU" sz="2400" dirty="0"/>
          </a:p>
          <a:p>
            <a:r>
              <a:rPr lang="hu-HU" sz="2400" dirty="0" smtClean="0"/>
              <a:t>Miért fontos ez?</a:t>
            </a:r>
          </a:p>
          <a:p>
            <a:endParaRPr lang="hu-HU" sz="2400" dirty="0"/>
          </a:p>
          <a:p>
            <a:r>
              <a:rPr lang="hu-HU" sz="2400" dirty="0" smtClean="0"/>
              <a:t>Cégalapítás, adózási forma</a:t>
            </a:r>
          </a:p>
          <a:p>
            <a:endParaRPr lang="hu-HU" dirty="0"/>
          </a:p>
          <a:p>
            <a:endParaRPr lang="hu-HU" dirty="0" smtClean="0"/>
          </a:p>
        </p:txBody>
      </p:sp>
    </p:spTree>
    <p:extLst>
      <p:ext uri="{BB962C8B-B14F-4D97-AF65-F5344CB8AC3E}">
        <p14:creationId xmlns:p14="http://schemas.microsoft.com/office/powerpoint/2010/main" val="2319204760"/>
      </p:ext>
    </p:extLst>
  </p:cSld>
  <p:clrMapOvr>
    <a:masterClrMapping/>
  </p:clrMapOvr>
  <p:timing>
    <p:tnLst>
      <p:par>
        <p:cTn id="1" dur="indefinite" restart="never" nodeType="tmRoot"/>
      </p:par>
    </p:tnLst>
  </p:timing>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541417" y="965457"/>
            <a:ext cx="10650583" cy="4616648"/>
          </a:xfrm>
          <a:prstGeom prst="rect">
            <a:avLst/>
          </a:prstGeom>
        </p:spPr>
        <p:txBody>
          <a:bodyPr wrap="square">
            <a:spAutoFit/>
          </a:bodyPr>
          <a:lstStyle/>
          <a:p>
            <a:r>
              <a:rPr lang="hu-HU" sz="2400" b="1" dirty="0"/>
              <a:t>Hogyan </a:t>
            </a:r>
            <a:r>
              <a:rPr lang="hu-HU" sz="2400" b="1" dirty="0" smtClean="0"/>
              <a:t>kezdjünk </a:t>
            </a:r>
            <a:r>
              <a:rPr lang="hu-HU" sz="2400" b="1" dirty="0"/>
              <a:t>hozzá — gyakorlati lépések</a:t>
            </a:r>
            <a:endParaRPr lang="hu-HU" sz="2400" dirty="0"/>
          </a:p>
          <a:p>
            <a:endParaRPr lang="hu-HU" b="1" dirty="0" smtClean="0"/>
          </a:p>
          <a:p>
            <a:r>
              <a:rPr lang="hu-HU" b="1" dirty="0" smtClean="0"/>
              <a:t>Célok </a:t>
            </a:r>
            <a:r>
              <a:rPr lang="hu-HU" b="1" dirty="0"/>
              <a:t>meghatározása:</a:t>
            </a:r>
            <a:r>
              <a:rPr lang="hu-HU" dirty="0"/>
              <a:t/>
            </a:r>
            <a:br>
              <a:rPr lang="hu-HU" dirty="0"/>
            </a:br>
            <a:r>
              <a:rPr lang="hu-HU" dirty="0"/>
              <a:t>Először is tisztázzuk, milyen típusú vállalkozást szeretnénk indítani. Növekedésorientált, ambiciózus célt tűzünk ki magunk elé, vagy inkább egy </a:t>
            </a:r>
            <a:r>
              <a:rPr lang="hu-HU" dirty="0" err="1"/>
              <a:t>lifestyle</a:t>
            </a:r>
            <a:r>
              <a:rPr lang="hu-HU" dirty="0"/>
              <a:t>-vállalkozást, amely a saját </a:t>
            </a:r>
            <a:r>
              <a:rPr lang="hu-HU" dirty="0" err="1"/>
              <a:t>életünkhöz</a:t>
            </a:r>
            <a:r>
              <a:rPr lang="hu-HU" dirty="0"/>
              <a:t> és családunkhoz igazodik</a:t>
            </a:r>
            <a:r>
              <a:rPr lang="hu-HU" dirty="0" smtClean="0"/>
              <a:t>?</a:t>
            </a:r>
          </a:p>
          <a:p>
            <a:endParaRPr lang="hu-HU" dirty="0"/>
          </a:p>
          <a:p>
            <a:r>
              <a:rPr lang="hu-HU" b="1" dirty="0"/>
              <a:t>Célpiac feltérképezése:</a:t>
            </a:r>
            <a:r>
              <a:rPr lang="hu-HU" dirty="0"/>
              <a:t/>
            </a:r>
            <a:br>
              <a:rPr lang="hu-HU" dirty="0"/>
            </a:br>
            <a:r>
              <a:rPr lang="hu-HU" dirty="0"/>
              <a:t>Határozzuk meg, kik a leendő ügyfeleink, milyen problémáik vannak, és hogyan tudjuk számukra a legnagyobb értéket nyújtani. Minél pontosabban ismerjük a célcsoportot, annál hatékonyabb lesz a </a:t>
            </a:r>
            <a:r>
              <a:rPr lang="hu-HU" dirty="0" err="1"/>
              <a:t>kommunikációnk</a:t>
            </a:r>
            <a:r>
              <a:rPr lang="hu-HU" dirty="0"/>
              <a:t> és a marketingünk</a:t>
            </a:r>
            <a:r>
              <a:rPr lang="hu-HU" dirty="0" smtClean="0"/>
              <a:t>.</a:t>
            </a:r>
          </a:p>
          <a:p>
            <a:endParaRPr lang="hu-HU" dirty="0" smtClean="0"/>
          </a:p>
          <a:p>
            <a:r>
              <a:rPr lang="hu-HU" b="1" dirty="0" smtClean="0"/>
              <a:t>Üzleti </a:t>
            </a:r>
            <a:r>
              <a:rPr lang="hu-HU" b="1" dirty="0"/>
              <a:t>terv készítése:</a:t>
            </a:r>
            <a:r>
              <a:rPr lang="hu-HU" dirty="0"/>
              <a:t/>
            </a:r>
            <a:br>
              <a:rPr lang="hu-HU" dirty="0"/>
            </a:br>
            <a:r>
              <a:rPr lang="hu-HU" dirty="0"/>
              <a:t>Fogalmazzuk meg a vállalkozás célját, a várható bevételeket és költségeket, valamint azt, hogy mennyi idő alatt térül meg a befektetés. Egy jól átgondolt terv irányt mutat és segít a reális döntések meghozatalában</a:t>
            </a:r>
            <a:r>
              <a:rPr lang="hu-HU" dirty="0" smtClean="0"/>
              <a:t>.</a:t>
            </a:r>
            <a:endParaRPr lang="hu-HU" dirty="0"/>
          </a:p>
        </p:txBody>
      </p:sp>
    </p:spTree>
    <p:extLst>
      <p:ext uri="{BB962C8B-B14F-4D97-AF65-F5344CB8AC3E}">
        <p14:creationId xmlns:p14="http://schemas.microsoft.com/office/powerpoint/2010/main" val="3182865559"/>
      </p:ext>
    </p:extLst>
  </p:cSld>
  <p:clrMapOvr>
    <a:masterClrMapping/>
  </p:clrMapOvr>
  <p:timing>
    <p:tnLst>
      <p:par>
        <p:cTn id="1" dur="indefinite" restart="never" nodeType="tmRoot"/>
      </p:par>
    </p:tnLst>
  </p:timing>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19201" y="1261549"/>
            <a:ext cx="10720251" cy="4401205"/>
          </a:xfrm>
          <a:prstGeom prst="rect">
            <a:avLst/>
          </a:prstGeom>
        </p:spPr>
        <p:txBody>
          <a:bodyPr wrap="square">
            <a:spAutoFit/>
          </a:bodyPr>
          <a:lstStyle/>
          <a:p>
            <a:r>
              <a:rPr lang="hu-HU" sz="2800" b="1" dirty="0"/>
              <a:t>Hogyan </a:t>
            </a:r>
            <a:r>
              <a:rPr lang="hu-HU" sz="2800" b="1" dirty="0" smtClean="0"/>
              <a:t>kezdjünk </a:t>
            </a:r>
            <a:r>
              <a:rPr lang="hu-HU" sz="2800" b="1" dirty="0"/>
              <a:t>hozzá — gyakorlati lépések</a:t>
            </a:r>
            <a:endParaRPr lang="hu-HU" sz="2800" dirty="0"/>
          </a:p>
          <a:p>
            <a:endParaRPr lang="hu-HU" b="1" dirty="0" smtClean="0"/>
          </a:p>
          <a:p>
            <a:r>
              <a:rPr lang="hu-HU" b="1" dirty="0" smtClean="0"/>
              <a:t>Kommunikációs </a:t>
            </a:r>
            <a:r>
              <a:rPr lang="hu-HU" b="1" dirty="0"/>
              <a:t>és marketingterv:</a:t>
            </a:r>
            <a:r>
              <a:rPr lang="hu-HU" dirty="0"/>
              <a:t/>
            </a:r>
            <a:br>
              <a:rPr lang="hu-HU" dirty="0"/>
            </a:br>
            <a:r>
              <a:rPr lang="hu-HU" dirty="0"/>
              <a:t>Gondoljuk át, hogyan érjük el a célközönségünket. Milyen csatornákat használunk, milyen üzenettel, és hogyan mérjük az eredményeket? A hatékony kommunikáció és a célzott marketing a siker kulcsa</a:t>
            </a:r>
            <a:r>
              <a:rPr lang="hu-HU" dirty="0" smtClean="0"/>
              <a:t>.</a:t>
            </a:r>
          </a:p>
          <a:p>
            <a:endParaRPr lang="hu-HU" dirty="0"/>
          </a:p>
          <a:p>
            <a:r>
              <a:rPr lang="hu-HU" b="1" dirty="0"/>
              <a:t>Könyvelő keresése:</a:t>
            </a:r>
            <a:r>
              <a:rPr lang="hu-HU" dirty="0"/>
              <a:t/>
            </a:r>
            <a:br>
              <a:rPr lang="hu-HU" dirty="0"/>
            </a:br>
            <a:r>
              <a:rPr lang="hu-HU" dirty="0"/>
              <a:t>Keressünk megbízható könyvelőt, aki segít eligazodni az adózás, költségek és pénzügyi tervezés világában. Jó könyvelővel könnyebb tudatosan építeni és fenntartani a vállalkozást</a:t>
            </a:r>
            <a:r>
              <a:rPr lang="hu-HU" dirty="0" smtClean="0"/>
              <a:t>.</a:t>
            </a:r>
          </a:p>
          <a:p>
            <a:endParaRPr lang="hu-HU" dirty="0" smtClean="0"/>
          </a:p>
          <a:p>
            <a:r>
              <a:rPr lang="hu-HU" b="1" dirty="0" smtClean="0"/>
              <a:t>Szükséges </a:t>
            </a:r>
            <a:r>
              <a:rPr lang="hu-HU" b="1" dirty="0"/>
              <a:t>engedélyek felmérése:</a:t>
            </a:r>
            <a:r>
              <a:rPr lang="hu-HU" dirty="0"/>
              <a:t/>
            </a:r>
            <a:br>
              <a:rPr lang="hu-HU" dirty="0"/>
            </a:br>
            <a:r>
              <a:rPr lang="hu-HU" dirty="0"/>
              <a:t>Ellenőrizzük, milyen hatósági engedélyekre, nyilvántartásokra vagy regisztrációkra van szükség a működéshez. Az adminisztráció és jogi megfelelés biztosítja, hogy a vállalkozás zökkenőmentesen induljon el.</a:t>
            </a:r>
          </a:p>
        </p:txBody>
      </p:sp>
    </p:spTree>
    <p:extLst>
      <p:ext uri="{BB962C8B-B14F-4D97-AF65-F5344CB8AC3E}">
        <p14:creationId xmlns:p14="http://schemas.microsoft.com/office/powerpoint/2010/main" val="381560601"/>
      </p:ext>
    </p:extLst>
  </p:cSld>
  <p:clrMapOvr>
    <a:masterClrMapping/>
  </p:clrMapOvr>
  <p:timing>
    <p:tnLst>
      <p:par>
        <p:cTn id="1" dur="indefinite" restart="never" nodeType="tmRoot"/>
      </p:par>
    </p:tnLst>
  </p:timing>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788523" y="1071154"/>
            <a:ext cx="11049000" cy="4955203"/>
          </a:xfrm>
          <a:prstGeom prst="rect">
            <a:avLst/>
          </a:prstGeom>
        </p:spPr>
        <p:txBody>
          <a:bodyPr wrap="square">
            <a:spAutoFit/>
          </a:bodyPr>
          <a:lstStyle/>
          <a:p>
            <a:r>
              <a:rPr lang="hu-HU" sz="2800" b="1" dirty="0"/>
              <a:t>Gyakorlati </a:t>
            </a:r>
            <a:r>
              <a:rPr lang="hu-HU" sz="2800" b="1" dirty="0" smtClean="0"/>
              <a:t>szempontok</a:t>
            </a:r>
          </a:p>
          <a:p>
            <a:endParaRPr lang="hu-HU" sz="2800" dirty="0"/>
          </a:p>
          <a:p>
            <a:pPr>
              <a:buFont typeface="Arial" panose="020B0604020202020204" pitchFamily="34" charset="0"/>
              <a:buChar char="•"/>
            </a:pPr>
            <a:r>
              <a:rPr lang="hu-HU" sz="2000" dirty="0"/>
              <a:t>Milyen mértékű személyes felelősséget </a:t>
            </a:r>
            <a:r>
              <a:rPr lang="hu-HU" sz="2000" dirty="0" smtClean="0"/>
              <a:t>vállalunk</a:t>
            </a:r>
          </a:p>
          <a:p>
            <a:endParaRPr lang="hu-HU" sz="2000" dirty="0"/>
          </a:p>
          <a:p>
            <a:pPr>
              <a:buFont typeface="Arial" panose="020B0604020202020204" pitchFamily="34" charset="0"/>
              <a:buChar char="•"/>
            </a:pPr>
            <a:r>
              <a:rPr lang="hu-HU" sz="2000" dirty="0"/>
              <a:t>Mekkora a tervezett bevétel és növekedés — szükség lesz-e tőkebevonásra vagy alkalmazottakra</a:t>
            </a:r>
            <a:r>
              <a:rPr lang="hu-HU" sz="2000" dirty="0" smtClean="0"/>
              <a:t>?</a:t>
            </a:r>
          </a:p>
          <a:p>
            <a:pPr>
              <a:buFont typeface="Arial" panose="020B0604020202020204" pitchFamily="34" charset="0"/>
              <a:buChar char="•"/>
            </a:pPr>
            <a:endParaRPr lang="hu-HU" sz="2000" dirty="0" smtClean="0"/>
          </a:p>
          <a:p>
            <a:pPr>
              <a:buFont typeface="Arial" panose="020B0604020202020204" pitchFamily="34" charset="0"/>
              <a:buChar char="•"/>
            </a:pPr>
            <a:r>
              <a:rPr lang="hu-HU" sz="2000" dirty="0" smtClean="0"/>
              <a:t>Milyen </a:t>
            </a:r>
            <a:r>
              <a:rPr lang="hu-HU" sz="2000" dirty="0"/>
              <a:t>adminisztratív terheket </a:t>
            </a:r>
            <a:r>
              <a:rPr lang="hu-HU" sz="2000" dirty="0" smtClean="0"/>
              <a:t>vagyunk hajlandóak </a:t>
            </a:r>
            <a:r>
              <a:rPr lang="hu-HU" sz="2000" dirty="0"/>
              <a:t>vállalni, és milyen támogatást </a:t>
            </a:r>
            <a:r>
              <a:rPr lang="hu-HU" sz="2000" dirty="0" smtClean="0"/>
              <a:t>várunk a </a:t>
            </a:r>
            <a:r>
              <a:rPr lang="hu-HU" sz="2000" dirty="0"/>
              <a:t>szakértőktől (könyvelő, jogász</a:t>
            </a:r>
            <a:r>
              <a:rPr lang="hu-HU" sz="2000" dirty="0" smtClean="0"/>
              <a:t>)?</a:t>
            </a:r>
          </a:p>
          <a:p>
            <a:pPr>
              <a:buFont typeface="Arial" panose="020B0604020202020204" pitchFamily="34" charset="0"/>
              <a:buChar char="•"/>
            </a:pPr>
            <a:endParaRPr lang="hu-HU" sz="2000" dirty="0"/>
          </a:p>
          <a:p>
            <a:pPr>
              <a:buFont typeface="Arial" panose="020B0604020202020204" pitchFamily="34" charset="0"/>
              <a:buChar char="•"/>
            </a:pPr>
            <a:r>
              <a:rPr lang="hu-HU" sz="2000" dirty="0" smtClean="0"/>
              <a:t>Mekkora az induló tőke</a:t>
            </a:r>
          </a:p>
          <a:p>
            <a:pPr>
              <a:buFont typeface="Arial" panose="020B0604020202020204" pitchFamily="34" charset="0"/>
              <a:buChar char="•"/>
            </a:pPr>
            <a:endParaRPr lang="hu-HU" sz="2000" dirty="0"/>
          </a:p>
          <a:p>
            <a:pPr>
              <a:buFont typeface="Arial" panose="020B0604020202020204" pitchFamily="34" charset="0"/>
              <a:buChar char="•"/>
            </a:pPr>
            <a:r>
              <a:rPr lang="hu-HU" sz="2000" dirty="0" smtClean="0"/>
              <a:t>Költségek hatékonysága</a:t>
            </a:r>
          </a:p>
          <a:p>
            <a:pPr>
              <a:buFont typeface="Arial" panose="020B0604020202020204" pitchFamily="34" charset="0"/>
              <a:buChar char="•"/>
            </a:pPr>
            <a:endParaRPr lang="hu-HU" sz="2000" dirty="0"/>
          </a:p>
          <a:p>
            <a:pPr>
              <a:buFont typeface="Arial" panose="020B0604020202020204" pitchFamily="34" charset="0"/>
              <a:buChar char="•"/>
            </a:pPr>
            <a:r>
              <a:rPr lang="hu-HU" sz="2000" dirty="0" smtClean="0"/>
              <a:t>Alapítók létszáma</a:t>
            </a:r>
            <a:endParaRPr lang="hu-HU" sz="2000" dirty="0"/>
          </a:p>
        </p:txBody>
      </p:sp>
    </p:spTree>
    <p:extLst>
      <p:ext uri="{BB962C8B-B14F-4D97-AF65-F5344CB8AC3E}">
        <p14:creationId xmlns:p14="http://schemas.microsoft.com/office/powerpoint/2010/main" val="716529459"/>
      </p:ext>
    </p:extLst>
  </p:cSld>
  <p:clrMapOvr>
    <a:masterClrMapping/>
  </p:clrMapOvr>
  <p:timing>
    <p:tnLst>
      <p:par>
        <p:cTn id="1" dur="indefinite" restart="never" nodeType="tmRoot"/>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257300" y="1158240"/>
            <a:ext cx="11049000" cy="4524315"/>
          </a:xfrm>
          <a:prstGeom prst="rect">
            <a:avLst/>
          </a:prstGeom>
        </p:spPr>
        <p:txBody>
          <a:bodyPr wrap="square">
            <a:spAutoFit/>
          </a:bodyPr>
          <a:lstStyle/>
          <a:p>
            <a:r>
              <a:rPr lang="hu-HU" sz="4800" b="1" dirty="0" smtClean="0"/>
              <a:t>Vállalkozási formák:</a:t>
            </a:r>
          </a:p>
          <a:p>
            <a:endParaRPr lang="hu-HU" sz="4800" b="1" dirty="0"/>
          </a:p>
          <a:p>
            <a:r>
              <a:rPr lang="hu-HU" sz="3200" b="1" dirty="0" smtClean="0"/>
              <a:t>Egyéni vállalkozás  (</a:t>
            </a:r>
            <a:r>
              <a:rPr lang="hu-HU" sz="3200" b="1" dirty="0" err="1" smtClean="0"/>
              <a:t>e.v</a:t>
            </a:r>
            <a:r>
              <a:rPr lang="hu-HU" sz="3200" b="1" dirty="0" smtClean="0"/>
              <a:t>)</a:t>
            </a:r>
          </a:p>
          <a:p>
            <a:endParaRPr lang="hu-HU" sz="3200" b="1" dirty="0"/>
          </a:p>
          <a:p>
            <a:r>
              <a:rPr lang="hu-HU" sz="3200" b="1" dirty="0" smtClean="0"/>
              <a:t>Betéti társaság  (Bt.)</a:t>
            </a:r>
          </a:p>
          <a:p>
            <a:endParaRPr lang="hu-HU" sz="3200" b="1" dirty="0"/>
          </a:p>
          <a:p>
            <a:r>
              <a:rPr lang="hu-HU" sz="3200" b="1" dirty="0" smtClean="0"/>
              <a:t>Korlátolt felelősségű társaság  (Kft.)</a:t>
            </a:r>
          </a:p>
          <a:p>
            <a:endParaRPr lang="hu-HU" sz="3200" b="1" dirty="0"/>
          </a:p>
        </p:txBody>
      </p:sp>
    </p:spTree>
    <p:extLst>
      <p:ext uri="{BB962C8B-B14F-4D97-AF65-F5344CB8AC3E}">
        <p14:creationId xmlns:p14="http://schemas.microsoft.com/office/powerpoint/2010/main" val="582072048"/>
      </p:ext>
    </p:extLst>
  </p:cSld>
  <p:clrMapOvr>
    <a:masterClrMapping/>
  </p:clrMapOvr>
  <p:timing>
    <p:tnLst>
      <p:par>
        <p:cTn id="1" dur="indefinite" restart="never" nodeType="tmRoot"/>
      </p:par>
    </p:tnLst>
  </p:timing>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497874" y="888275"/>
            <a:ext cx="10694126" cy="5386090"/>
          </a:xfrm>
          <a:prstGeom prst="rect">
            <a:avLst/>
          </a:prstGeom>
        </p:spPr>
        <p:txBody>
          <a:bodyPr wrap="square">
            <a:spAutoFit/>
          </a:bodyPr>
          <a:lstStyle/>
          <a:p>
            <a:r>
              <a:rPr lang="hu-HU" sz="3600" b="1" dirty="0" smtClean="0"/>
              <a:t>Alapítók száma</a:t>
            </a:r>
            <a:endParaRPr lang="hu-HU" sz="3600" dirty="0"/>
          </a:p>
          <a:p>
            <a:pPr lvl="0"/>
            <a:endParaRPr lang="hu-HU" sz="2800" b="1" dirty="0" smtClean="0"/>
          </a:p>
          <a:p>
            <a:r>
              <a:rPr lang="hu-HU" sz="2800" b="1" dirty="0"/>
              <a:t>Egyéni </a:t>
            </a:r>
            <a:r>
              <a:rPr lang="hu-HU" sz="2800" b="1" dirty="0" smtClean="0"/>
              <a:t>vállalkozás: </a:t>
            </a:r>
            <a:r>
              <a:rPr lang="hu-HU" sz="2800" dirty="0" smtClean="0"/>
              <a:t>Egyéni vállalkozást csak egy fő indíthat.</a:t>
            </a:r>
            <a:endParaRPr lang="hu-HU" sz="2800" dirty="0"/>
          </a:p>
          <a:p>
            <a:pPr lvl="0"/>
            <a:endParaRPr lang="hu-HU" sz="2800" b="1" dirty="0" smtClean="0"/>
          </a:p>
          <a:p>
            <a:pPr lvl="0"/>
            <a:r>
              <a:rPr lang="hu-HU" sz="2800" b="1" dirty="0"/>
              <a:t> </a:t>
            </a:r>
            <a:endParaRPr lang="hu-HU" sz="2800" b="1" dirty="0" smtClean="0"/>
          </a:p>
          <a:p>
            <a:pPr lvl="0"/>
            <a:r>
              <a:rPr lang="hu-HU" sz="2800" b="1" dirty="0" smtClean="0"/>
              <a:t>Betéti </a:t>
            </a:r>
            <a:r>
              <a:rPr lang="hu-HU" sz="2800" b="1" dirty="0"/>
              <a:t>társaság </a:t>
            </a:r>
            <a:r>
              <a:rPr lang="hu-HU" sz="2800" b="1" dirty="0" smtClean="0"/>
              <a:t>:</a:t>
            </a:r>
            <a:r>
              <a:rPr lang="hu-HU" sz="2800" dirty="0" smtClean="0"/>
              <a:t> minimum két tag (beltag és kültag)</a:t>
            </a:r>
          </a:p>
          <a:p>
            <a:pPr lvl="0"/>
            <a:endParaRPr lang="hu-HU" sz="2800" dirty="0"/>
          </a:p>
          <a:p>
            <a:endParaRPr lang="hu-HU" sz="2800" b="1" dirty="0"/>
          </a:p>
          <a:p>
            <a:r>
              <a:rPr lang="hu-HU" sz="2800" b="1" dirty="0" smtClean="0"/>
              <a:t>Korlátolt </a:t>
            </a:r>
            <a:r>
              <a:rPr lang="hu-HU" sz="2800" b="1" dirty="0"/>
              <a:t>felelősségű </a:t>
            </a:r>
            <a:r>
              <a:rPr lang="hu-HU" sz="2800" b="1" dirty="0" smtClean="0"/>
              <a:t>társaság: </a:t>
            </a:r>
            <a:r>
              <a:rPr lang="hu-HU" sz="2800" dirty="0"/>
              <a:t>akár egyetlen személy által is </a:t>
            </a:r>
            <a:r>
              <a:rPr lang="hu-HU" sz="2800" dirty="0" smtClean="0"/>
              <a:t>alapítható.</a:t>
            </a:r>
            <a:endParaRPr lang="hu-HU" sz="2800" dirty="0"/>
          </a:p>
          <a:p>
            <a:pPr lvl="0"/>
            <a:endParaRPr lang="hu-HU" sz="2800" dirty="0"/>
          </a:p>
          <a:p>
            <a:pPr lvl="0"/>
            <a:endParaRPr lang="hu-HU" sz="2800" dirty="0"/>
          </a:p>
        </p:txBody>
      </p:sp>
    </p:spTree>
    <p:extLst>
      <p:ext uri="{BB962C8B-B14F-4D97-AF65-F5344CB8AC3E}">
        <p14:creationId xmlns:p14="http://schemas.microsoft.com/office/powerpoint/2010/main" val="4029019102"/>
      </p:ext>
    </p:extLst>
  </p:cSld>
  <p:clrMapOvr>
    <a:masterClrMapping/>
  </p:clrMapOvr>
  <p:timing>
    <p:tnLst>
      <p:par>
        <p:cTn id="1" dur="indefinite" restart="never" nodeType="tmRoot"/>
      </p:par>
    </p:tnLst>
  </p:timing>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497874" y="1402080"/>
            <a:ext cx="10694126" cy="4647426"/>
          </a:xfrm>
          <a:prstGeom prst="rect">
            <a:avLst/>
          </a:prstGeom>
        </p:spPr>
        <p:txBody>
          <a:bodyPr wrap="square">
            <a:spAutoFit/>
          </a:bodyPr>
          <a:lstStyle/>
          <a:p>
            <a:r>
              <a:rPr lang="hu-HU" sz="3600" b="1" dirty="0"/>
              <a:t>Induló </a:t>
            </a:r>
            <a:r>
              <a:rPr lang="hu-HU" sz="3600" b="1" dirty="0" smtClean="0"/>
              <a:t>tőke</a:t>
            </a:r>
          </a:p>
          <a:p>
            <a:endParaRPr lang="hu-HU" sz="3600" dirty="0"/>
          </a:p>
          <a:p>
            <a:pPr lvl="0"/>
            <a:r>
              <a:rPr lang="hu-HU" sz="2800" b="1" dirty="0"/>
              <a:t>Alacsony tőke:</a:t>
            </a:r>
            <a:r>
              <a:rPr lang="hu-HU" sz="2800" dirty="0"/>
              <a:t> Egyéni vállalkozás </a:t>
            </a:r>
            <a:r>
              <a:rPr lang="hu-HU" sz="2800" dirty="0" smtClean="0"/>
              <a:t>indulásához nincs kötelezően előírt induló tőke. Cég alapítás törzstőke nélkül nem lehetséges, de a Bt. esetén nincs minimum összeg előírva</a:t>
            </a:r>
          </a:p>
          <a:p>
            <a:pPr lvl="0"/>
            <a:endParaRPr lang="hu-HU" sz="2800" dirty="0"/>
          </a:p>
          <a:p>
            <a:pPr lvl="0"/>
            <a:r>
              <a:rPr lang="hu-HU" sz="2800" b="1" dirty="0"/>
              <a:t>Kft.:</a:t>
            </a:r>
            <a:r>
              <a:rPr lang="hu-HU" sz="2800" dirty="0"/>
              <a:t> Minimális törzstőke Magyarországon 3 millió Ft.</a:t>
            </a:r>
          </a:p>
          <a:p>
            <a:pPr lvl="0"/>
            <a:endParaRPr lang="hu-HU" sz="2800" dirty="0"/>
          </a:p>
          <a:p>
            <a:pPr lvl="0"/>
            <a:endParaRPr lang="hu-HU" sz="2800" dirty="0"/>
          </a:p>
        </p:txBody>
      </p:sp>
    </p:spTree>
    <p:extLst>
      <p:ext uri="{BB962C8B-B14F-4D97-AF65-F5344CB8AC3E}">
        <p14:creationId xmlns:p14="http://schemas.microsoft.com/office/powerpoint/2010/main" val="4155289058"/>
      </p:ext>
    </p:extLst>
  </p:cSld>
  <p:clrMapOvr>
    <a:masterClrMapping/>
  </p:clrMapOvr>
  <p:timing>
    <p:tnLst>
      <p:par>
        <p:cTn id="1" dur="indefinite" restart="never" nodeType="tmRoot"/>
      </p:par>
    </p:tnLst>
  </p:timing>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358538" y="1402080"/>
            <a:ext cx="10694126" cy="3939540"/>
          </a:xfrm>
          <a:prstGeom prst="rect">
            <a:avLst/>
          </a:prstGeom>
        </p:spPr>
        <p:txBody>
          <a:bodyPr wrap="square">
            <a:spAutoFit/>
          </a:bodyPr>
          <a:lstStyle/>
          <a:p>
            <a:r>
              <a:rPr lang="hu-HU" sz="3600" b="1" dirty="0"/>
              <a:t>Személyes </a:t>
            </a:r>
            <a:r>
              <a:rPr lang="hu-HU" sz="3600" b="1" dirty="0" smtClean="0"/>
              <a:t>felelősség</a:t>
            </a:r>
          </a:p>
          <a:p>
            <a:endParaRPr lang="hu-HU" dirty="0"/>
          </a:p>
          <a:p>
            <a:pPr lvl="0"/>
            <a:r>
              <a:rPr lang="hu-HU" sz="2800" b="1" dirty="0"/>
              <a:t>Korlátlan felelősség:</a:t>
            </a:r>
            <a:r>
              <a:rPr lang="hu-HU" sz="2800" dirty="0"/>
              <a:t> Egyéni vállalkozóként vagy betéti társaság (bt.) beltagjaként a személyes </a:t>
            </a:r>
            <a:r>
              <a:rPr lang="hu-HU" sz="2800" dirty="0" smtClean="0"/>
              <a:t>vagyonunkkal </a:t>
            </a:r>
            <a:r>
              <a:rPr lang="hu-HU" sz="2800" dirty="0"/>
              <a:t>is </a:t>
            </a:r>
            <a:r>
              <a:rPr lang="hu-HU" sz="2800" dirty="0" smtClean="0"/>
              <a:t>felelünk.</a:t>
            </a:r>
          </a:p>
          <a:p>
            <a:pPr lvl="0"/>
            <a:endParaRPr lang="hu-HU" sz="2800" dirty="0"/>
          </a:p>
          <a:p>
            <a:pPr lvl="0"/>
            <a:r>
              <a:rPr lang="hu-HU" sz="2800" b="1" dirty="0"/>
              <a:t>Korlátozott felelősség:</a:t>
            </a:r>
            <a:r>
              <a:rPr lang="hu-HU" sz="2800" dirty="0"/>
              <a:t> Kft., </a:t>
            </a:r>
            <a:r>
              <a:rPr lang="hu-HU" sz="2800" dirty="0" smtClean="0"/>
              <a:t>a bevitt vagyon erejéig vagyunk </a:t>
            </a:r>
            <a:r>
              <a:rPr lang="hu-HU" sz="2800" dirty="0" err="1" smtClean="0"/>
              <a:t>felelőssek</a:t>
            </a:r>
            <a:r>
              <a:rPr lang="hu-HU" sz="2800" dirty="0" smtClean="0"/>
              <a:t>.</a:t>
            </a:r>
          </a:p>
          <a:p>
            <a:pPr lvl="0"/>
            <a:endParaRPr lang="hu-HU" sz="2800" dirty="0"/>
          </a:p>
        </p:txBody>
      </p:sp>
    </p:spTree>
    <p:extLst>
      <p:ext uri="{BB962C8B-B14F-4D97-AF65-F5344CB8AC3E}">
        <p14:creationId xmlns:p14="http://schemas.microsoft.com/office/powerpoint/2010/main" val="1295876105"/>
      </p:ext>
    </p:extLst>
  </p:cSld>
  <p:clrMapOvr>
    <a:masterClrMapping/>
  </p:clrMapOvr>
  <p:timing>
    <p:tnLst>
      <p:par>
        <p:cTn id="1" dur="indefinite" restart="never" nodeType="tmRoot"/>
      </p:par>
    </p:tnLst>
  </p:timing>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358538" y="1402080"/>
            <a:ext cx="10694126" cy="4216539"/>
          </a:xfrm>
          <a:prstGeom prst="rect">
            <a:avLst/>
          </a:prstGeom>
        </p:spPr>
        <p:txBody>
          <a:bodyPr wrap="square">
            <a:spAutoFit/>
          </a:bodyPr>
          <a:lstStyle/>
          <a:p>
            <a:r>
              <a:rPr lang="hu-HU" sz="3600" b="1" dirty="0"/>
              <a:t>Tervezett bevétel és </a:t>
            </a:r>
            <a:r>
              <a:rPr lang="hu-HU" sz="3600" b="1" dirty="0" smtClean="0"/>
              <a:t>növekedés</a:t>
            </a:r>
          </a:p>
          <a:p>
            <a:endParaRPr lang="hu-HU" sz="3600" dirty="0"/>
          </a:p>
          <a:p>
            <a:pPr lvl="0"/>
            <a:r>
              <a:rPr lang="hu-HU" sz="2800" b="1" dirty="0"/>
              <a:t>Alacsonyabb </a:t>
            </a:r>
            <a:r>
              <a:rPr lang="hu-HU" sz="2800" b="1" dirty="0" smtClean="0"/>
              <a:t>bevétel:</a:t>
            </a:r>
            <a:r>
              <a:rPr lang="hu-HU" sz="2800" dirty="0" smtClean="0"/>
              <a:t> </a:t>
            </a:r>
            <a:r>
              <a:rPr lang="hu-HU" sz="2800" dirty="0"/>
              <a:t>Egyéni vállalkozás vagy bt. gyakran elegendő</a:t>
            </a:r>
            <a:r>
              <a:rPr lang="hu-HU" sz="2800" dirty="0" smtClean="0"/>
              <a:t>.</a:t>
            </a:r>
          </a:p>
          <a:p>
            <a:pPr lvl="0"/>
            <a:endParaRPr lang="hu-HU" sz="2800" dirty="0"/>
          </a:p>
          <a:p>
            <a:pPr lvl="0"/>
            <a:r>
              <a:rPr lang="hu-HU" sz="2800" b="1" dirty="0"/>
              <a:t>Nagyobb növekedés, befektetők bevonása:</a:t>
            </a:r>
            <a:r>
              <a:rPr lang="hu-HU" sz="2800" dirty="0"/>
              <a:t> Kft. </a:t>
            </a:r>
            <a:r>
              <a:rPr lang="hu-HU" sz="2800" dirty="0" smtClean="0"/>
              <a:t>a </a:t>
            </a:r>
            <a:r>
              <a:rPr lang="hu-HU" sz="2800" dirty="0"/>
              <a:t>tulajdonrészek könnyen értékesíthetők, és a külső befektetők is biztonságosabban csatlakoznak.</a:t>
            </a:r>
          </a:p>
          <a:p>
            <a:pPr lvl="0"/>
            <a:endParaRPr lang="hu-HU" sz="2800" dirty="0"/>
          </a:p>
        </p:txBody>
      </p:sp>
    </p:spTree>
    <p:extLst>
      <p:ext uri="{BB962C8B-B14F-4D97-AF65-F5344CB8AC3E}">
        <p14:creationId xmlns:p14="http://schemas.microsoft.com/office/powerpoint/2010/main" val="313042049"/>
      </p:ext>
    </p:extLst>
  </p:cSld>
  <p:clrMapOvr>
    <a:masterClrMapping/>
  </p:clrMapOvr>
  <p:timing>
    <p:tnLst>
      <p:par>
        <p:cTn id="1" dur="indefinite" restart="never" nodeType="tmRoot"/>
      </p:par>
    </p:tnLst>
  </p:timing>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358538" y="1402080"/>
            <a:ext cx="10694126" cy="4093428"/>
          </a:xfrm>
          <a:prstGeom prst="rect">
            <a:avLst/>
          </a:prstGeom>
        </p:spPr>
        <p:txBody>
          <a:bodyPr wrap="square">
            <a:spAutoFit/>
          </a:bodyPr>
          <a:lstStyle/>
          <a:p>
            <a:r>
              <a:rPr lang="hu-HU" sz="3600" b="1" dirty="0"/>
              <a:t>Adminisztráció és szakértői támogatás</a:t>
            </a:r>
            <a:endParaRPr lang="hu-HU" sz="3600" dirty="0"/>
          </a:p>
          <a:p>
            <a:pPr lvl="0"/>
            <a:endParaRPr lang="hu-HU" sz="2800" b="1" dirty="0" smtClean="0"/>
          </a:p>
          <a:p>
            <a:pPr lvl="0"/>
            <a:r>
              <a:rPr lang="hu-HU" sz="2800" b="1" dirty="0" smtClean="0"/>
              <a:t>Egyszerű </a:t>
            </a:r>
            <a:r>
              <a:rPr lang="hu-HU" sz="2800" b="1" dirty="0"/>
              <a:t>adminisztráció:</a:t>
            </a:r>
            <a:r>
              <a:rPr lang="hu-HU" sz="2800" dirty="0"/>
              <a:t> Egyéni vállalkozás – egyszerűbb könyvelés, </a:t>
            </a:r>
            <a:r>
              <a:rPr lang="hu-HU" sz="2800" dirty="0" smtClean="0"/>
              <a:t>gyorsabb létrehozás.</a:t>
            </a:r>
          </a:p>
          <a:p>
            <a:pPr lvl="0"/>
            <a:endParaRPr lang="hu-HU" sz="2800" dirty="0"/>
          </a:p>
          <a:p>
            <a:pPr lvl="0"/>
            <a:r>
              <a:rPr lang="hu-HU" sz="2800" b="1" dirty="0"/>
              <a:t>Komplex adminisztráció:</a:t>
            </a:r>
            <a:r>
              <a:rPr lang="hu-HU" sz="2800" dirty="0"/>
              <a:t> Kft., </a:t>
            </a:r>
            <a:r>
              <a:rPr lang="hu-HU" sz="2800" dirty="0" smtClean="0"/>
              <a:t>Bt</a:t>
            </a:r>
            <a:r>
              <a:rPr lang="hu-HU" sz="2800" dirty="0"/>
              <a:t>. – </a:t>
            </a:r>
            <a:r>
              <a:rPr lang="hu-HU" sz="2800" dirty="0" smtClean="0"/>
              <a:t>cégalapítás ügyvéddel, bonyolultabb könyvelés</a:t>
            </a:r>
          </a:p>
          <a:p>
            <a:pPr lvl="0"/>
            <a:endParaRPr lang="hu-HU" sz="2800" dirty="0"/>
          </a:p>
          <a:p>
            <a:pPr lvl="0"/>
            <a:endParaRPr lang="hu-HU" sz="2800" dirty="0"/>
          </a:p>
        </p:txBody>
      </p:sp>
    </p:spTree>
    <p:extLst>
      <p:ext uri="{BB962C8B-B14F-4D97-AF65-F5344CB8AC3E}">
        <p14:creationId xmlns:p14="http://schemas.microsoft.com/office/powerpoint/2010/main" val="1940709105"/>
      </p:ext>
    </p:extLst>
  </p:cSld>
  <p:clrMapOvr>
    <a:masterClrMapping/>
  </p:clrMapOvr>
  <p:timing>
    <p:tnLst>
      <p:par>
        <p:cTn id="1" dur="indefinite" restart="never" nodeType="tmRoot"/>
      </p:par>
    </p:tnLst>
  </p:timing>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1358538" y="1402080"/>
            <a:ext cx="10694126" cy="3662541"/>
          </a:xfrm>
          <a:prstGeom prst="rect">
            <a:avLst/>
          </a:prstGeom>
        </p:spPr>
        <p:txBody>
          <a:bodyPr wrap="square">
            <a:spAutoFit/>
          </a:bodyPr>
          <a:lstStyle/>
          <a:p>
            <a:r>
              <a:rPr lang="hu-HU" sz="3600" b="1" dirty="0"/>
              <a:t>Költségek hatékonysága</a:t>
            </a:r>
            <a:endParaRPr lang="hu-HU" sz="3600" dirty="0"/>
          </a:p>
          <a:p>
            <a:pPr lvl="0"/>
            <a:endParaRPr lang="hu-HU" sz="2800" b="1" dirty="0" smtClean="0"/>
          </a:p>
          <a:p>
            <a:pPr lvl="0"/>
            <a:r>
              <a:rPr lang="hu-HU" sz="2800" b="1" dirty="0" smtClean="0"/>
              <a:t>Egyszerű </a:t>
            </a:r>
            <a:r>
              <a:rPr lang="hu-HU" sz="2800" b="1" dirty="0"/>
              <a:t>forma:</a:t>
            </a:r>
            <a:r>
              <a:rPr lang="hu-HU" sz="2800" dirty="0"/>
              <a:t> Egyéni vállalkozás olcsóbb fenntartani, alacsonyabb adóterhek bizonyos bevétel mellett.</a:t>
            </a:r>
          </a:p>
          <a:p>
            <a:pPr lvl="0"/>
            <a:endParaRPr lang="hu-HU" sz="2800" b="1" dirty="0" smtClean="0"/>
          </a:p>
          <a:p>
            <a:pPr lvl="0"/>
            <a:r>
              <a:rPr lang="hu-HU" sz="2800" b="1" dirty="0" smtClean="0"/>
              <a:t>Társasági </a:t>
            </a:r>
            <a:r>
              <a:rPr lang="hu-HU" sz="2800" b="1" dirty="0"/>
              <a:t>forma:</a:t>
            </a:r>
            <a:r>
              <a:rPr lang="hu-HU" sz="2800" dirty="0"/>
              <a:t> Több költséggel jár (pl. könyvelő, </a:t>
            </a:r>
            <a:r>
              <a:rPr lang="hu-HU" sz="2800" dirty="0" smtClean="0"/>
              <a:t>ügyvéd, </a:t>
            </a:r>
            <a:r>
              <a:rPr lang="hu-HU" sz="2800" dirty="0"/>
              <a:t>adminisztráció</a:t>
            </a:r>
            <a:r>
              <a:rPr lang="hu-HU" sz="2800" dirty="0" smtClean="0"/>
              <a:t>)</a:t>
            </a:r>
            <a:endParaRPr lang="hu-HU" sz="2800" dirty="0"/>
          </a:p>
          <a:p>
            <a:pPr lvl="0"/>
            <a:endParaRPr lang="hu-HU" sz="2800" dirty="0"/>
          </a:p>
        </p:txBody>
      </p:sp>
    </p:spTree>
    <p:extLst>
      <p:ext uri="{BB962C8B-B14F-4D97-AF65-F5344CB8AC3E}">
        <p14:creationId xmlns:p14="http://schemas.microsoft.com/office/powerpoint/2010/main" val="99130568"/>
      </p:ext>
    </p:extLst>
  </p:cSld>
  <p:clrMapOvr>
    <a:masterClrMapping/>
  </p:clrMapOvr>
  <p:timing>
    <p:tnLst>
      <p:par>
        <p:cTn id="1" dur="indefinite" restart="never" nodeType="tmRoot"/>
      </p:par>
    </p:tnLst>
  </p:timing>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002972" y="940526"/>
            <a:ext cx="10694126" cy="4524315"/>
          </a:xfrm>
          <a:prstGeom prst="rect">
            <a:avLst/>
          </a:prstGeom>
        </p:spPr>
        <p:txBody>
          <a:bodyPr wrap="square">
            <a:spAutoFit/>
          </a:bodyPr>
          <a:lstStyle/>
          <a:p>
            <a:r>
              <a:rPr lang="hu-HU" sz="3600" b="1" dirty="0" smtClean="0"/>
              <a:t>Következő alkalmak:</a:t>
            </a:r>
            <a:endParaRPr lang="hu-HU" sz="3600" dirty="0"/>
          </a:p>
          <a:p>
            <a:pPr lvl="0"/>
            <a:endParaRPr lang="hu-HU" sz="2800" b="1" dirty="0" smtClean="0"/>
          </a:p>
          <a:p>
            <a:pPr lvl="0"/>
            <a:r>
              <a:rPr lang="hu-HU" sz="2800" dirty="0"/>
              <a:t>2025. november 13</a:t>
            </a:r>
            <a:r>
              <a:rPr lang="hu-HU" sz="2800" dirty="0" smtClean="0"/>
              <a:t>.</a:t>
            </a:r>
          </a:p>
          <a:p>
            <a:pPr lvl="0"/>
            <a:endParaRPr lang="hu-HU" sz="2800" b="1" dirty="0"/>
          </a:p>
          <a:p>
            <a:pPr lvl="0"/>
            <a:r>
              <a:rPr lang="hu-HU" sz="2800" b="1" dirty="0" smtClean="0"/>
              <a:t>II</a:t>
            </a:r>
            <a:r>
              <a:rPr lang="hu-HU" sz="2800" b="1" dirty="0"/>
              <a:t>. Vállalkozás működése</a:t>
            </a:r>
            <a:r>
              <a:rPr lang="hu-HU" sz="2800" b="1" dirty="0" smtClean="0"/>
              <a:t>: </a:t>
            </a:r>
          </a:p>
          <a:p>
            <a:pPr lvl="0"/>
            <a:r>
              <a:rPr lang="hu-HU" sz="2800" dirty="0"/>
              <a:t/>
            </a:r>
            <a:br>
              <a:rPr lang="hu-HU" sz="2800" dirty="0"/>
            </a:br>
            <a:r>
              <a:rPr lang="hu-HU" sz="2800" dirty="0"/>
              <a:t>Vállalkozási és adózási formák</a:t>
            </a:r>
            <a:br>
              <a:rPr lang="hu-HU" sz="2800" dirty="0"/>
            </a:br>
            <a:r>
              <a:rPr lang="hu-HU" sz="2800" dirty="0"/>
              <a:t>Foglalkoztatási formák</a:t>
            </a:r>
            <a:br>
              <a:rPr lang="hu-HU" sz="2800" dirty="0"/>
            </a:br>
            <a:r>
              <a:rPr lang="hu-HU" sz="2800" dirty="0"/>
              <a:t>Adók és járulékok rendszere</a:t>
            </a:r>
            <a:br>
              <a:rPr lang="hu-HU" sz="2800" dirty="0"/>
            </a:br>
            <a:r>
              <a:rPr lang="hu-HU" sz="2800" dirty="0"/>
              <a:t>A könyvelő szerepe a kezdetektől  </a:t>
            </a:r>
          </a:p>
        </p:txBody>
      </p:sp>
    </p:spTree>
    <p:extLst>
      <p:ext uri="{BB962C8B-B14F-4D97-AF65-F5344CB8AC3E}">
        <p14:creationId xmlns:p14="http://schemas.microsoft.com/office/powerpoint/2010/main" val="3701512838"/>
      </p:ext>
    </p:extLst>
  </p:cSld>
  <p:clrMapOvr>
    <a:masterClrMapping/>
  </p:clrMapOvr>
  <p:timing>
    <p:tnLst>
      <p:par>
        <p:cTn id="1" dur="indefinite" restart="never" nodeType="tmRoot"/>
      </p:par>
    </p:tnLst>
  </p:timing>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299063" y="1088572"/>
            <a:ext cx="10694126" cy="4524315"/>
          </a:xfrm>
          <a:prstGeom prst="rect">
            <a:avLst/>
          </a:prstGeom>
        </p:spPr>
        <p:txBody>
          <a:bodyPr wrap="square">
            <a:spAutoFit/>
          </a:bodyPr>
          <a:lstStyle/>
          <a:p>
            <a:r>
              <a:rPr lang="hu-HU" sz="3600" b="1" dirty="0" smtClean="0"/>
              <a:t>Következő alkalmak:</a:t>
            </a:r>
            <a:endParaRPr lang="hu-HU" sz="3600" dirty="0"/>
          </a:p>
          <a:p>
            <a:pPr lvl="0"/>
            <a:endParaRPr lang="hu-HU" sz="2800" b="1" dirty="0" smtClean="0"/>
          </a:p>
          <a:p>
            <a:pPr lvl="0"/>
            <a:r>
              <a:rPr lang="hu-HU" dirty="0"/>
              <a:t> </a:t>
            </a:r>
            <a:r>
              <a:rPr lang="hu-HU" sz="2800" dirty="0"/>
              <a:t>2025. november 19</a:t>
            </a:r>
            <a:r>
              <a:rPr lang="hu-HU" sz="2800" dirty="0" smtClean="0"/>
              <a:t>.</a:t>
            </a:r>
          </a:p>
          <a:p>
            <a:pPr lvl="0"/>
            <a:endParaRPr lang="hu-HU" sz="2800" dirty="0"/>
          </a:p>
          <a:p>
            <a:pPr lvl="0"/>
            <a:r>
              <a:rPr lang="hu-HU" sz="2800" b="1" dirty="0" smtClean="0"/>
              <a:t>III</a:t>
            </a:r>
            <a:r>
              <a:rPr lang="hu-HU" sz="2800" b="1" dirty="0"/>
              <a:t>. Pénzügyi </a:t>
            </a:r>
            <a:r>
              <a:rPr lang="hu-HU" sz="2800" b="1" dirty="0" smtClean="0"/>
              <a:t>tudatosság</a:t>
            </a:r>
          </a:p>
          <a:p>
            <a:pPr lvl="0"/>
            <a:r>
              <a:rPr lang="hu-HU" sz="2800" dirty="0"/>
              <a:t/>
            </a:r>
            <a:br>
              <a:rPr lang="hu-HU" sz="2800" dirty="0"/>
            </a:br>
            <a:r>
              <a:rPr lang="hu-HU" sz="2800" dirty="0"/>
              <a:t>Bevétel ≠ profit – alapfogalmak tisztázása</a:t>
            </a:r>
            <a:br>
              <a:rPr lang="hu-HU" sz="2800" dirty="0"/>
            </a:br>
            <a:r>
              <a:rPr lang="hu-HU" sz="2800" dirty="0"/>
              <a:t>Cash-flow tervezés és likviditás</a:t>
            </a:r>
            <a:br>
              <a:rPr lang="hu-HU" sz="2800" dirty="0"/>
            </a:br>
            <a:r>
              <a:rPr lang="hu-HU" sz="2800" dirty="0"/>
              <a:t>Üzleti terv</a:t>
            </a:r>
            <a:br>
              <a:rPr lang="hu-HU" sz="2800" dirty="0"/>
            </a:br>
            <a:r>
              <a:rPr lang="hu-HU" sz="2800" dirty="0"/>
              <a:t>  </a:t>
            </a:r>
          </a:p>
        </p:txBody>
      </p:sp>
    </p:spTree>
    <p:extLst>
      <p:ext uri="{BB962C8B-B14F-4D97-AF65-F5344CB8AC3E}">
        <p14:creationId xmlns:p14="http://schemas.microsoft.com/office/powerpoint/2010/main" val="1315018752"/>
      </p:ext>
    </p:extLst>
  </p:cSld>
  <p:clrMapOvr>
    <a:masterClrMapping/>
  </p:clrMapOvr>
  <p:timing>
    <p:tnLst>
      <p:par>
        <p:cTn id="1" dur="indefinite" restart="never" nodeType="tmRoot"/>
      </p:par>
    </p:tnLst>
  </p:timing>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072639" y="1393372"/>
            <a:ext cx="10694126" cy="4524315"/>
          </a:xfrm>
          <a:prstGeom prst="rect">
            <a:avLst/>
          </a:prstGeom>
        </p:spPr>
        <p:txBody>
          <a:bodyPr wrap="square">
            <a:spAutoFit/>
          </a:bodyPr>
          <a:lstStyle/>
          <a:p>
            <a:r>
              <a:rPr lang="hu-HU" sz="3600" b="1" dirty="0" smtClean="0"/>
              <a:t>Következő alkalmak:</a:t>
            </a:r>
            <a:endParaRPr lang="hu-HU" sz="3600" dirty="0"/>
          </a:p>
          <a:p>
            <a:pPr lvl="0"/>
            <a:endParaRPr lang="hu-HU" sz="2800" b="1" dirty="0" smtClean="0"/>
          </a:p>
          <a:p>
            <a:r>
              <a:rPr lang="hu-HU" dirty="0"/>
              <a:t> </a:t>
            </a:r>
            <a:r>
              <a:rPr lang="hu-HU" sz="2800" dirty="0"/>
              <a:t>2025. november 21. </a:t>
            </a:r>
            <a:endParaRPr lang="hu-HU" sz="2800" dirty="0" smtClean="0"/>
          </a:p>
          <a:p>
            <a:r>
              <a:rPr lang="hu-HU" sz="2800" dirty="0"/>
              <a:t/>
            </a:r>
            <a:br>
              <a:rPr lang="hu-HU" sz="2800" dirty="0"/>
            </a:br>
            <a:r>
              <a:rPr lang="hu-HU" sz="2800" b="1" dirty="0"/>
              <a:t>IV.   Pénzügyi lehetőségek és források vállalkozóknak </a:t>
            </a:r>
            <a:endParaRPr lang="hu-HU" sz="2800" b="1" dirty="0" smtClean="0"/>
          </a:p>
          <a:p>
            <a:r>
              <a:rPr lang="hu-HU" sz="2800" b="1" dirty="0" smtClean="0"/>
              <a:t> </a:t>
            </a:r>
            <a:r>
              <a:rPr lang="hu-HU" sz="2800" b="1" dirty="0"/>
              <a:t> </a:t>
            </a:r>
            <a:r>
              <a:rPr lang="hu-HU" sz="2800" dirty="0"/>
              <a:t/>
            </a:r>
            <a:br>
              <a:rPr lang="hu-HU" sz="2800" dirty="0"/>
            </a:br>
            <a:r>
              <a:rPr lang="hu-HU" sz="2800" dirty="0"/>
              <a:t>Hitelek</a:t>
            </a:r>
            <a:br>
              <a:rPr lang="hu-HU" sz="2800" dirty="0"/>
            </a:br>
            <a:r>
              <a:rPr lang="hu-HU" sz="2800" dirty="0"/>
              <a:t>Befektetések</a:t>
            </a:r>
            <a:br>
              <a:rPr lang="hu-HU" sz="2800" dirty="0"/>
            </a:br>
            <a:r>
              <a:rPr lang="hu-HU" sz="2800" dirty="0"/>
              <a:t>Támogatások, kedvezmények</a:t>
            </a:r>
          </a:p>
          <a:p>
            <a:pPr lvl="0"/>
            <a:r>
              <a:rPr lang="hu-HU" sz="2800" dirty="0"/>
              <a:t>  </a:t>
            </a:r>
          </a:p>
        </p:txBody>
      </p:sp>
    </p:spTree>
    <p:extLst>
      <p:ext uri="{BB962C8B-B14F-4D97-AF65-F5344CB8AC3E}">
        <p14:creationId xmlns:p14="http://schemas.microsoft.com/office/powerpoint/2010/main" val="1048275622"/>
      </p:ext>
    </p:extLst>
  </p:cSld>
  <p:clrMapOvr>
    <a:masterClrMapping/>
  </p:clrMapOvr>
  <p:timing>
    <p:tnLst>
      <p:par>
        <p:cTn id="1" dur="indefinite" restart="never" nodeType="tmRoot"/>
      </p:par>
    </p:tnLst>
  </p:timing>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églalap 1"/>
          <p:cNvSpPr/>
          <p:nvPr/>
        </p:nvSpPr>
        <p:spPr>
          <a:xfrm>
            <a:off x="2090058" y="2534194"/>
            <a:ext cx="10694126" cy="1754326"/>
          </a:xfrm>
          <a:prstGeom prst="rect">
            <a:avLst/>
          </a:prstGeom>
        </p:spPr>
        <p:txBody>
          <a:bodyPr wrap="square">
            <a:spAutoFit/>
          </a:bodyPr>
          <a:lstStyle/>
          <a:p>
            <a:r>
              <a:rPr lang="hu-HU" sz="5400" b="1" dirty="0" smtClean="0"/>
              <a:t>Köszönöm a figyelmet!</a:t>
            </a:r>
            <a:endParaRPr lang="hu-HU" sz="5400" dirty="0"/>
          </a:p>
          <a:p>
            <a:pPr lvl="0"/>
            <a:endParaRPr lang="hu-HU" sz="5400" dirty="0"/>
          </a:p>
        </p:txBody>
      </p:sp>
    </p:spTree>
    <p:extLst>
      <p:ext uri="{BB962C8B-B14F-4D97-AF65-F5344CB8AC3E}">
        <p14:creationId xmlns:p14="http://schemas.microsoft.com/office/powerpoint/2010/main" val="1110222832"/>
      </p:ext>
    </p:extLst>
  </p:cSld>
  <p:clrMapOvr>
    <a:masterClrMapping/>
  </p:clrMapOvr>
  <p:timing>
    <p:tnLst>
      <p:par>
        <p:cTn id="1" dur="indefinite" restart="never" nodeType="tmRoot"/>
      </p:par>
    </p:tnLst>
  </p:timing>
</p:sld>
</file>

<file path=ppt/theme/theme1.xml><?xml version="1.0" encoding="utf-8"?>
<a:theme xmlns:a="http://schemas.openxmlformats.org/drawingml/2006/main" name="Szálak">
  <a:themeElements>
    <a:clrScheme name="Wisp">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Wisp">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isp">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1183</TotalTime>
  <Words>2536</Words>
  <Application>Microsoft Office PowerPoint</Application>
  <PresentationFormat>Szélesvásznú</PresentationFormat>
  <Paragraphs>616</Paragraphs>
  <Slides>79</Slides>
  <Notes>0</Notes>
  <HiddenSlides>0</HiddenSlides>
  <MMClips>0</MMClips>
  <ScaleCrop>false</ScaleCrop>
  <HeadingPairs>
    <vt:vector size="6" baseType="variant">
      <vt:variant>
        <vt:lpstr>Használt betűtípusok</vt:lpstr>
      </vt:variant>
      <vt:variant>
        <vt:i4>7</vt:i4>
      </vt:variant>
      <vt:variant>
        <vt:lpstr>Téma</vt:lpstr>
      </vt:variant>
      <vt:variant>
        <vt:i4>1</vt:i4>
      </vt:variant>
      <vt:variant>
        <vt:lpstr>Diacímek</vt:lpstr>
      </vt:variant>
      <vt:variant>
        <vt:i4>79</vt:i4>
      </vt:variant>
    </vt:vector>
  </HeadingPairs>
  <TitlesOfParts>
    <vt:vector size="87" baseType="lpstr">
      <vt:lpstr>Arial</vt:lpstr>
      <vt:lpstr>Calibri</vt:lpstr>
      <vt:lpstr>Century Gothic</vt:lpstr>
      <vt:lpstr>Open Sans</vt:lpstr>
      <vt:lpstr>Roboto</vt:lpstr>
      <vt:lpstr>Times New Roman</vt:lpstr>
      <vt:lpstr>Wingdings 3</vt:lpstr>
      <vt:lpstr>Szálak</vt:lpstr>
      <vt:lpstr>Vállalkozói alapok és attitűd</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Fontos és sürgős: tűzoltás Fontos, de nem sürgős: fontos, hogy ez elkészüljön, de van még rá idő, tehát tervezhető Nem fontos, de sürgős: Delegálandó, rutin feladatok vagy olyan feladatok, amiket más is el tud végezni (pl.: marketing, adminisztráció) Nem fontos, és nem is sürgős: alibi munkák, facebook pörgetés</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lpstr>PowerPoint-bemutató</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Vállalkozói alapok és attitűd</dc:title>
  <dc:creator>Pataki-Németh Zsuzsanna</dc:creator>
  <cp:lastModifiedBy>Pataki-Németh Zsuzsanna</cp:lastModifiedBy>
  <cp:revision>55</cp:revision>
  <dcterms:created xsi:type="dcterms:W3CDTF">2025-11-11T16:22:39Z</dcterms:created>
  <dcterms:modified xsi:type="dcterms:W3CDTF">2025-11-12T12:07:24Z</dcterms:modified>
</cp:coreProperties>
</file>